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theme/themeOverride24.xml" ContentType="application/vnd.openxmlformats-officedocument.themeOverride+xml"/>
  <Override PartName="/ppt/notesSlides/notesSlide24.xml" ContentType="application/vnd.openxmlformats-officedocument.presentationml.notesSlide+xml"/>
  <Override PartName="/ppt/theme/themeOverride25.xml" ContentType="application/vnd.openxmlformats-officedocument.themeOverride+xml"/>
  <Override PartName="/ppt/notesSlides/notesSlide25.xml" ContentType="application/vnd.openxmlformats-officedocument.presentationml.notesSlide+xml"/>
  <Override PartName="/ppt/theme/themeOverride26.xml" ContentType="application/vnd.openxmlformats-officedocument.themeOverride+xml"/>
  <Override PartName="/ppt/notesSlides/notesSlide26.xml" ContentType="application/vnd.openxmlformats-officedocument.presentationml.notesSlide+xml"/>
  <Override PartName="/ppt/theme/themeOverride27.xml" ContentType="application/vnd.openxmlformats-officedocument.themeOverride+xml"/>
  <Override PartName="/ppt/notesSlides/notesSlide27.xml" ContentType="application/vnd.openxmlformats-officedocument.presentationml.notesSlide+xml"/>
  <Override PartName="/ppt/theme/themeOverride28.xml" ContentType="application/vnd.openxmlformats-officedocument.themeOverride+xml"/>
  <Override PartName="/ppt/notesSlides/notesSlide28.xml" ContentType="application/vnd.openxmlformats-officedocument.presentationml.notesSlide+xml"/>
  <Override PartName="/ppt/theme/themeOverride29.xml" ContentType="application/vnd.openxmlformats-officedocument.themeOverride+xml"/>
  <Override PartName="/ppt/notesSlides/notesSlide29.xml" ContentType="application/vnd.openxmlformats-officedocument.presentationml.notesSlide+xml"/>
  <Override PartName="/ppt/theme/themeOverride30.xml" ContentType="application/vnd.openxmlformats-officedocument.themeOverride+xml"/>
  <Override PartName="/ppt/notesSlides/notesSlide30.xml" ContentType="application/vnd.openxmlformats-officedocument.presentationml.notesSlide+xml"/>
  <Override PartName="/ppt/theme/themeOverride31.xml" ContentType="application/vnd.openxmlformats-officedocument.themeOverride+xml"/>
  <Override PartName="/ppt/notesSlides/notesSlide31.xml" ContentType="application/vnd.openxmlformats-officedocument.presentationml.notesSlide+xml"/>
  <Override PartName="/ppt/theme/themeOverride32.xml" ContentType="application/vnd.openxmlformats-officedocument.themeOverride+xml"/>
  <Override PartName="/ppt/notesSlides/notesSlide32.xml" ContentType="application/vnd.openxmlformats-officedocument.presentationml.notesSlide+xml"/>
  <Override PartName="/ppt/theme/themeOverride33.xml" ContentType="application/vnd.openxmlformats-officedocument.themeOverride+xml"/>
  <Override PartName="/ppt/notesSlides/notesSlide33.xml" ContentType="application/vnd.openxmlformats-officedocument.presentationml.notesSlide+xml"/>
  <Override PartName="/ppt/theme/themeOverride34.xml" ContentType="application/vnd.openxmlformats-officedocument.themeOverride+xml"/>
  <Override PartName="/ppt/notesSlides/notesSlide34.xml" ContentType="application/vnd.openxmlformats-officedocument.presentationml.notesSlide+xml"/>
  <Override PartName="/ppt/theme/themeOverride35.xml" ContentType="application/vnd.openxmlformats-officedocument.themeOverride+xml"/>
  <Override PartName="/ppt/notesSlides/notesSlide35.xml" ContentType="application/vnd.openxmlformats-officedocument.presentationml.notesSlide+xml"/>
  <Override PartName="/ppt/theme/themeOverride36.xml" ContentType="application/vnd.openxmlformats-officedocument.themeOverride+xml"/>
  <Override PartName="/ppt/notesSlides/notesSlide36.xml" ContentType="application/vnd.openxmlformats-officedocument.presentationml.notesSlide+xml"/>
  <Override PartName="/ppt/theme/themeOverride37.xml" ContentType="application/vnd.openxmlformats-officedocument.themeOverride+xml"/>
  <Override PartName="/ppt/notesSlides/notesSlide37.xml" ContentType="application/vnd.openxmlformats-officedocument.presentationml.notesSlide+xml"/>
  <Override PartName="/ppt/theme/themeOverride38.xml" ContentType="application/vnd.openxmlformats-officedocument.themeOverride+xml"/>
  <Override PartName="/ppt/notesSlides/notesSlide38.xml" ContentType="application/vnd.openxmlformats-officedocument.presentationml.notesSlide+xml"/>
  <Override PartName="/ppt/theme/themeOverride39.xml" ContentType="application/vnd.openxmlformats-officedocument.themeOverride+xml"/>
  <Override PartName="/ppt/notesSlides/notesSlide39.xml" ContentType="application/vnd.openxmlformats-officedocument.presentationml.notesSlide+xml"/>
  <Override PartName="/ppt/theme/themeOverride40.xml" ContentType="application/vnd.openxmlformats-officedocument.themeOverride+xml"/>
  <Override PartName="/ppt/notesSlides/notesSlide40.xml" ContentType="application/vnd.openxmlformats-officedocument.presentationml.notesSlide+xml"/>
  <Override PartName="/ppt/theme/themeOverride41.xml" ContentType="application/vnd.openxmlformats-officedocument.themeOverride+xml"/>
  <Override PartName="/ppt/notesSlides/notesSlide41.xml" ContentType="application/vnd.openxmlformats-officedocument.presentationml.notesSlide+xml"/>
  <Override PartName="/ppt/theme/themeOverride42.xml" ContentType="application/vnd.openxmlformats-officedocument.themeOverride+xml"/>
  <Override PartName="/ppt/notesSlides/notesSlide42.xml" ContentType="application/vnd.openxmlformats-officedocument.presentationml.notesSlide+xml"/>
  <Override PartName="/ppt/theme/themeOverride43.xml" ContentType="application/vnd.openxmlformats-officedocument.themeOverride+xml"/>
  <Override PartName="/ppt/notesSlides/notesSlide43.xml" ContentType="application/vnd.openxmlformats-officedocument.presentationml.notesSlide+xml"/>
  <Override PartName="/ppt/theme/themeOverride44.xml" ContentType="application/vnd.openxmlformats-officedocument.themeOverride+xml"/>
  <Override PartName="/ppt/notesSlides/notesSlide44.xml" ContentType="application/vnd.openxmlformats-officedocument.presentationml.notesSlide+xml"/>
  <Override PartName="/ppt/theme/themeOverride45.xml" ContentType="application/vnd.openxmlformats-officedocument.themeOverride+xml"/>
  <Override PartName="/ppt/notesSlides/notesSlide45.xml" ContentType="application/vnd.openxmlformats-officedocument.presentationml.notesSlide+xml"/>
  <Override PartName="/ppt/theme/themeOverride46.xml" ContentType="application/vnd.openxmlformats-officedocument.themeOverride+xml"/>
  <Override PartName="/ppt/notesSlides/notesSlide46.xml" ContentType="application/vnd.openxmlformats-officedocument.presentationml.notesSlide+xml"/>
  <Override PartName="/ppt/theme/themeOverride47.xml" ContentType="application/vnd.openxmlformats-officedocument.themeOverride+xml"/>
  <Override PartName="/ppt/notesSlides/notesSlide47.xml" ContentType="application/vnd.openxmlformats-officedocument.presentationml.notesSlide+xml"/>
  <Override PartName="/ppt/theme/themeOverride48.xml" ContentType="application/vnd.openxmlformats-officedocument.themeOverride+xml"/>
  <Override PartName="/ppt/notesSlides/notesSlide48.xml" ContentType="application/vnd.openxmlformats-officedocument.presentationml.notesSlide+xml"/>
  <Override PartName="/ppt/theme/themeOverride49.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heme/themeOverride50.xml" ContentType="application/vnd.openxmlformats-officedocument.themeOverride+xml"/>
  <Override PartName="/ppt/notesSlides/notesSlide51.xml" ContentType="application/vnd.openxmlformats-officedocument.presentationml.notesSlide+xml"/>
  <Override PartName="/ppt/theme/themeOverride51.xml" ContentType="application/vnd.openxmlformats-officedocument.themeOverride+xml"/>
  <Override PartName="/ppt/notesSlides/notesSlide52.xml" ContentType="application/vnd.openxmlformats-officedocument.presentationml.notesSlide+xml"/>
  <Override PartName="/ppt/theme/themeOverride52.xml" ContentType="application/vnd.openxmlformats-officedocument.themeOverride+xml"/>
  <Override PartName="/ppt/notesSlides/notesSlide53.xml" ContentType="application/vnd.openxmlformats-officedocument.presentationml.notesSlide+xml"/>
  <Override PartName="/ppt/theme/themeOverride53.xml" ContentType="application/vnd.openxmlformats-officedocument.themeOverride+xml"/>
  <Override PartName="/ppt/notesSlides/notesSlide54.xml" ContentType="application/vnd.openxmlformats-officedocument.presentationml.notesSlide+xml"/>
  <Override PartName="/ppt/theme/themeOverride54.xml" ContentType="application/vnd.openxmlformats-officedocument.themeOverride+xml"/>
  <Override PartName="/ppt/notesSlides/notesSlide55.xml" ContentType="application/vnd.openxmlformats-officedocument.presentationml.notesSlide+xml"/>
  <Override PartName="/ppt/theme/themeOverride55.xml" ContentType="application/vnd.openxmlformats-officedocument.themeOverr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heme/themeOverride56.xml" ContentType="application/vnd.openxmlformats-officedocument.themeOverride+xml"/>
  <Override PartName="/ppt/notesSlides/notesSlide60.xml" ContentType="application/vnd.openxmlformats-officedocument.presentationml.notesSlide+xml"/>
  <Override PartName="/ppt/theme/themeOverride57.xml" ContentType="application/vnd.openxmlformats-officedocument.themeOverride+xml"/>
  <Override PartName="/ppt/notesSlides/notesSlide61.xml" ContentType="application/vnd.openxmlformats-officedocument.presentationml.notesSlide+xml"/>
  <Override PartName="/ppt/theme/themeOverride58.xml" ContentType="application/vnd.openxmlformats-officedocument.themeOverride+xml"/>
  <Override PartName="/ppt/notesSlides/notesSlide62.xml" ContentType="application/vnd.openxmlformats-officedocument.presentationml.notesSlide+xml"/>
  <Override PartName="/ppt/theme/themeOverride59.xml" ContentType="application/vnd.openxmlformats-officedocument.themeOverride+xml"/>
  <Override PartName="/ppt/notesSlides/notesSlide63.xml" ContentType="application/vnd.openxmlformats-officedocument.presentationml.notesSlide+xml"/>
  <Override PartName="/ppt/theme/themeOverride60.xml" ContentType="application/vnd.openxmlformats-officedocument.themeOverride+xml"/>
  <Override PartName="/ppt/notesSlides/notesSlide64.xml" ContentType="application/vnd.openxmlformats-officedocument.presentationml.notesSlide+xml"/>
  <Override PartName="/ppt/theme/themeOverride61.xml" ContentType="application/vnd.openxmlformats-officedocument.themeOverride+xml"/>
  <Override PartName="/ppt/notesSlides/notesSlide65.xml" ContentType="application/vnd.openxmlformats-officedocument.presentationml.notesSlide+xml"/>
  <Override PartName="/ppt/theme/themeOverride62.xml" ContentType="application/vnd.openxmlformats-officedocument.themeOverride+xml"/>
  <Override PartName="/ppt/notesSlides/notesSlide66.xml" ContentType="application/vnd.openxmlformats-officedocument.presentationml.notesSlide+xml"/>
  <Override PartName="/ppt/theme/themeOverride63.xml" ContentType="application/vnd.openxmlformats-officedocument.themeOverride+xml"/>
  <Override PartName="/ppt/notesSlides/notesSlide67.xml" ContentType="application/vnd.openxmlformats-officedocument.presentationml.notesSlide+xml"/>
  <Override PartName="/ppt/theme/themeOverride64.xml" ContentType="application/vnd.openxmlformats-officedocument.themeOverride+xml"/>
  <Override PartName="/ppt/notesSlides/notesSlide68.xml" ContentType="application/vnd.openxmlformats-officedocument.presentationml.notesSlide+xml"/>
  <Override PartName="/ppt/theme/themeOverride65.xml" ContentType="application/vnd.openxmlformats-officedocument.themeOverride+xml"/>
  <Override PartName="/ppt/notesSlides/notesSlide69.xml" ContentType="application/vnd.openxmlformats-officedocument.presentationml.notesSlide+xml"/>
  <Override PartName="/ppt/theme/themeOverride66.xml" ContentType="application/vnd.openxmlformats-officedocument.themeOverride+xml"/>
  <Override PartName="/ppt/notesSlides/notesSlide70.xml" ContentType="application/vnd.openxmlformats-officedocument.presentationml.notesSlide+xml"/>
  <Override PartName="/ppt/theme/themeOverride67.xml" ContentType="application/vnd.openxmlformats-officedocument.themeOverride+xml"/>
  <Override PartName="/ppt/notesSlides/notesSlide71.xml" ContentType="application/vnd.openxmlformats-officedocument.presentationml.notesSlide+xml"/>
  <Override PartName="/ppt/theme/themeOverride68.xml" ContentType="application/vnd.openxmlformats-officedocument.themeOverride+xml"/>
  <Override PartName="/ppt/notesSlides/notesSlide72.xml" ContentType="application/vnd.openxmlformats-officedocument.presentationml.notesSlide+xml"/>
  <Override PartName="/ppt/theme/themeOverride69.xml" ContentType="application/vnd.openxmlformats-officedocument.themeOverride+xml"/>
  <Override PartName="/ppt/notesSlides/notesSlide73.xml" ContentType="application/vnd.openxmlformats-officedocument.presentationml.notesSlide+xml"/>
  <Override PartName="/ppt/theme/themeOverride70.xml" ContentType="application/vnd.openxmlformats-officedocument.themeOverride+xml"/>
  <Override PartName="/ppt/notesSlides/notesSlide74.xml" ContentType="application/vnd.openxmlformats-officedocument.presentationml.notesSlide+xml"/>
  <Override PartName="/ppt/theme/themeOverride71.xml" ContentType="application/vnd.openxmlformats-officedocument.themeOverr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heme/themeOverride72.xml" ContentType="application/vnd.openxmlformats-officedocument.themeOverride+xml"/>
  <Override PartName="/ppt/notesSlides/notesSlide79.xml" ContentType="application/vnd.openxmlformats-officedocument.presentationml.notesSlide+xml"/>
  <Override PartName="/ppt/theme/themeOverride73.xml" ContentType="application/vnd.openxmlformats-officedocument.themeOverride+xml"/>
  <Override PartName="/ppt/notesSlides/notesSlide80.xml" ContentType="application/vnd.openxmlformats-officedocument.presentationml.notesSlide+xml"/>
  <Override PartName="/ppt/theme/themeOverride74.xml" ContentType="application/vnd.openxmlformats-officedocument.themeOverride+xml"/>
  <Override PartName="/ppt/notesSlides/notesSlide81.xml" ContentType="application/vnd.openxmlformats-officedocument.presentationml.notesSlide+xml"/>
  <Override PartName="/ppt/theme/themeOverride75.xml" ContentType="application/vnd.openxmlformats-officedocument.themeOverride+xml"/>
  <Override PartName="/ppt/notesSlides/notesSlide82.xml" ContentType="application/vnd.openxmlformats-officedocument.presentationml.notesSlide+xml"/>
  <Override PartName="/ppt/theme/themeOverride76.xml" ContentType="application/vnd.openxmlformats-officedocument.themeOverride+xml"/>
  <Override PartName="/ppt/notesSlides/notesSlide83.xml" ContentType="application/vnd.openxmlformats-officedocument.presentationml.notesSlide+xml"/>
  <Override PartName="/ppt/theme/themeOverride77.xml" ContentType="application/vnd.openxmlformats-officedocument.themeOverride+xml"/>
  <Override PartName="/ppt/notesSlides/notesSlide84.xml" ContentType="application/vnd.openxmlformats-officedocument.presentationml.notesSlide+xml"/>
  <Override PartName="/ppt/theme/themeOverride78.xml" ContentType="application/vnd.openxmlformats-officedocument.themeOverride+xml"/>
  <Override PartName="/ppt/notesSlides/notesSlide85.xml" ContentType="application/vnd.openxmlformats-officedocument.presentationml.notesSlide+xml"/>
  <Override PartName="/ppt/theme/themeOverride79.xml" ContentType="application/vnd.openxmlformats-officedocument.themeOverride+xml"/>
  <Override PartName="/ppt/notesSlides/notesSlide86.xml" ContentType="application/vnd.openxmlformats-officedocument.presentationml.notesSlide+xml"/>
  <Override PartName="/ppt/theme/themeOverride80.xml" ContentType="application/vnd.openxmlformats-officedocument.themeOverride+xml"/>
  <Override PartName="/ppt/notesSlides/notesSlide87.xml" ContentType="application/vnd.openxmlformats-officedocument.presentationml.notesSlide+xml"/>
  <Override PartName="/ppt/theme/themeOverride81.xml" ContentType="application/vnd.openxmlformats-officedocument.themeOverride+xml"/>
  <Override PartName="/ppt/notesSlides/notesSlide88.xml" ContentType="application/vnd.openxmlformats-officedocument.presentationml.notesSlide+xml"/>
  <Override PartName="/ppt/theme/themeOverride82.xml" ContentType="application/vnd.openxmlformats-officedocument.themeOverride+xml"/>
  <Override PartName="/ppt/notesSlides/notesSlide89.xml" ContentType="application/vnd.openxmlformats-officedocument.presentationml.notesSlide+xml"/>
  <Override PartName="/ppt/theme/themeOverride83.xml" ContentType="application/vnd.openxmlformats-officedocument.themeOverride+xml"/>
  <Override PartName="/ppt/notesSlides/notesSlide90.xml" ContentType="application/vnd.openxmlformats-officedocument.presentationml.notesSlide+xml"/>
  <Override PartName="/ppt/theme/themeOverride84.xml" ContentType="application/vnd.openxmlformats-officedocument.themeOverride+xml"/>
  <Override PartName="/ppt/notesSlides/notesSlide91.xml" ContentType="application/vnd.openxmlformats-officedocument.presentationml.notesSlide+xml"/>
  <Override PartName="/ppt/theme/themeOverride85.xml" ContentType="application/vnd.openxmlformats-officedocument.themeOverride+xml"/>
  <Override PartName="/ppt/notesSlides/notesSlide92.xml" ContentType="application/vnd.openxmlformats-officedocument.presentationml.notesSlide+xml"/>
  <Override PartName="/ppt/theme/themeOverride86.xml" ContentType="application/vnd.openxmlformats-officedocument.themeOverride+xml"/>
  <Override PartName="/ppt/notesSlides/notesSlide93.xml" ContentType="application/vnd.openxmlformats-officedocument.presentationml.notesSlide+xml"/>
  <Override PartName="/ppt/theme/themeOverride87.xml" ContentType="application/vnd.openxmlformats-officedocument.themeOverride+xml"/>
  <Override PartName="/ppt/notesSlides/notesSlide94.xml" ContentType="application/vnd.openxmlformats-officedocument.presentationml.notesSlide+xml"/>
  <Override PartName="/ppt/theme/themeOverride88.xml" ContentType="application/vnd.openxmlformats-officedocument.themeOverride+xml"/>
  <Override PartName="/ppt/notesSlides/notesSlide95.xml" ContentType="application/vnd.openxmlformats-officedocument.presentationml.notesSlide+xml"/>
  <Override PartName="/ppt/theme/themeOverride89.xml" ContentType="application/vnd.openxmlformats-officedocument.themeOverride+xml"/>
  <Override PartName="/ppt/notesSlides/notesSlide96.xml" ContentType="application/vnd.openxmlformats-officedocument.presentationml.notesSlide+xml"/>
  <Override PartName="/ppt/theme/themeOverride90.xml" ContentType="application/vnd.openxmlformats-officedocument.themeOverride+xml"/>
  <Override PartName="/ppt/notesSlides/notesSlide97.xml" ContentType="application/vnd.openxmlformats-officedocument.presentationml.notesSlide+xml"/>
  <Override PartName="/ppt/theme/themeOverride91.xml" ContentType="application/vnd.openxmlformats-officedocument.themeOverride+xml"/>
  <Override PartName="/ppt/notesSlides/notesSlide98.xml" ContentType="application/vnd.openxmlformats-officedocument.presentationml.notesSlide+xml"/>
  <Override PartName="/ppt/theme/themeOverride92.xml" ContentType="application/vnd.openxmlformats-officedocument.themeOverride+xml"/>
  <Override PartName="/ppt/notesSlides/notesSlide99.xml" ContentType="application/vnd.openxmlformats-officedocument.presentationml.notesSlide+xml"/>
  <Override PartName="/ppt/theme/themeOverride93.xml" ContentType="application/vnd.openxmlformats-officedocument.themeOverride+xml"/>
  <Override PartName="/ppt/notesSlides/notesSlide100.xml" ContentType="application/vnd.openxmlformats-officedocument.presentationml.notesSlide+xml"/>
  <Override PartName="/ppt/theme/themeOverride94.xml" ContentType="application/vnd.openxmlformats-officedocument.themeOverride+xml"/>
  <Override PartName="/ppt/notesSlides/notesSlide101.xml" ContentType="application/vnd.openxmlformats-officedocument.presentationml.notesSlide+xml"/>
  <Override PartName="/ppt/theme/themeOverride95.xml" ContentType="application/vnd.openxmlformats-officedocument.themeOverride+xml"/>
  <Override PartName="/ppt/notesSlides/notesSlide102.xml" ContentType="application/vnd.openxmlformats-officedocument.presentationml.notesSlide+xml"/>
  <Override PartName="/ppt/theme/themeOverride96.xml" ContentType="application/vnd.openxmlformats-officedocument.themeOverride+xml"/>
  <Override PartName="/ppt/notesSlides/notesSlide103.xml" ContentType="application/vnd.openxmlformats-officedocument.presentationml.notesSlide+xml"/>
  <Override PartName="/ppt/theme/themeOverride97.xml" ContentType="application/vnd.openxmlformats-officedocument.themeOverride+xml"/>
  <Override PartName="/ppt/notesSlides/notesSlide104.xml" ContentType="application/vnd.openxmlformats-officedocument.presentationml.notesSlide+xml"/>
  <Override PartName="/ppt/theme/themeOverride98.xml" ContentType="application/vnd.openxmlformats-officedocument.themeOverride+xml"/>
  <Override PartName="/ppt/notesSlides/notesSlide105.xml" ContentType="application/vnd.openxmlformats-officedocument.presentationml.notesSlide+xml"/>
  <Override PartName="/ppt/theme/themeOverride99.xml" ContentType="application/vnd.openxmlformats-officedocument.themeOverride+xml"/>
  <Override PartName="/ppt/notesSlides/notesSlide106.xml" ContentType="application/vnd.openxmlformats-officedocument.presentationml.notesSlide+xml"/>
  <Override PartName="/ppt/theme/themeOverride100.xml" ContentType="application/vnd.openxmlformats-officedocument.themeOverride+xml"/>
  <Override PartName="/ppt/notesSlides/notesSlide107.xml" ContentType="application/vnd.openxmlformats-officedocument.presentationml.notesSlide+xml"/>
  <Override PartName="/ppt/theme/themeOverride101.xml" ContentType="application/vnd.openxmlformats-officedocument.themeOverride+xml"/>
  <Override PartName="/ppt/notesSlides/notesSlide108.xml" ContentType="application/vnd.openxmlformats-officedocument.presentationml.notesSlide+xml"/>
  <Override PartName="/ppt/theme/themeOverride102.xml" ContentType="application/vnd.openxmlformats-officedocument.themeOverride+xml"/>
  <Override PartName="/ppt/notesSlides/notesSlide109.xml" ContentType="application/vnd.openxmlformats-officedocument.presentationml.notesSlide+xml"/>
  <Override PartName="/ppt/theme/themeOverride103.xml" ContentType="application/vnd.openxmlformats-officedocument.themeOverride+xml"/>
  <Override PartName="/ppt/notesSlides/notesSlide110.xml" ContentType="application/vnd.openxmlformats-officedocument.presentationml.notesSlide+xml"/>
  <Override PartName="/ppt/theme/themeOverride104.xml" ContentType="application/vnd.openxmlformats-officedocument.themeOverride+xml"/>
  <Override PartName="/ppt/notesSlides/notesSlide111.xml" ContentType="application/vnd.openxmlformats-officedocument.presentationml.notesSlide+xml"/>
  <Override PartName="/ppt/theme/themeOverride105.xml" ContentType="application/vnd.openxmlformats-officedocument.themeOverride+xml"/>
  <Override PartName="/ppt/notesSlides/notesSlide112.xml" ContentType="application/vnd.openxmlformats-officedocument.presentationml.notesSlide+xml"/>
  <Override PartName="/ppt/theme/themeOverride106.xml" ContentType="application/vnd.openxmlformats-officedocument.themeOverride+xml"/>
  <Override PartName="/ppt/notesSlides/notesSlide113.xml" ContentType="application/vnd.openxmlformats-officedocument.presentationml.notesSlide+xml"/>
  <Override PartName="/ppt/theme/themeOverride107.xml" ContentType="application/vnd.openxmlformats-officedocument.themeOverride+xml"/>
  <Override PartName="/ppt/notesSlides/notesSlide114.xml" ContentType="application/vnd.openxmlformats-officedocument.presentationml.notesSlide+xml"/>
  <Override PartName="/ppt/theme/themeOverride108.xml" ContentType="application/vnd.openxmlformats-officedocument.themeOverride+xml"/>
  <Override PartName="/ppt/notesSlides/notesSlide115.xml" ContentType="application/vnd.openxmlformats-officedocument.presentationml.notesSlide+xml"/>
  <Override PartName="/ppt/theme/themeOverride109.xml" ContentType="application/vnd.openxmlformats-officedocument.themeOverride+xml"/>
  <Override PartName="/ppt/notesSlides/notesSlide116.xml" ContentType="application/vnd.openxmlformats-officedocument.presentationml.notesSlide+xml"/>
  <Override PartName="/ppt/theme/themeOverride110.xml" ContentType="application/vnd.openxmlformats-officedocument.themeOverride+xml"/>
  <Override PartName="/ppt/notesSlides/notesSlide117.xml" ContentType="application/vnd.openxmlformats-officedocument.presentationml.notesSlide+xml"/>
  <Override PartName="/ppt/theme/themeOverride111.xml" ContentType="application/vnd.openxmlformats-officedocument.themeOverride+xml"/>
  <Override PartName="/ppt/notesSlides/notesSlide118.xml" ContentType="application/vnd.openxmlformats-officedocument.presentationml.notesSlide+xml"/>
  <Override PartName="/ppt/theme/themeOverride112.xml" ContentType="application/vnd.openxmlformats-officedocument.themeOverride+xml"/>
  <Override PartName="/ppt/notesSlides/notesSlide119.xml" ContentType="application/vnd.openxmlformats-officedocument.presentationml.notesSlide+xml"/>
  <Override PartName="/ppt/theme/themeOverride113.xml" ContentType="application/vnd.openxmlformats-officedocument.themeOverride+xml"/>
  <Override PartName="/ppt/notesSlides/notesSlide120.xml" ContentType="application/vnd.openxmlformats-officedocument.presentationml.notesSlide+xml"/>
  <Override PartName="/ppt/theme/themeOverride114.xml" ContentType="application/vnd.openxmlformats-officedocument.themeOverride+xml"/>
  <Override PartName="/ppt/notesSlides/notesSlide121.xml" ContentType="application/vnd.openxmlformats-officedocument.presentationml.notesSlide+xml"/>
  <Override PartName="/ppt/theme/themeOverride115.xml" ContentType="application/vnd.openxmlformats-officedocument.themeOverride+xml"/>
  <Override PartName="/ppt/notesSlides/notesSlide122.xml" ContentType="application/vnd.openxmlformats-officedocument.presentationml.notesSlide+xml"/>
  <Override PartName="/ppt/theme/themeOverride116.xml" ContentType="application/vnd.openxmlformats-officedocument.themeOverride+xml"/>
  <Override PartName="/ppt/notesSlides/notesSlide123.xml" ContentType="application/vnd.openxmlformats-officedocument.presentationml.notesSlide+xml"/>
  <Override PartName="/ppt/theme/themeOverride117.xml" ContentType="application/vnd.openxmlformats-officedocument.themeOverride+xml"/>
  <Override PartName="/ppt/notesSlides/notesSlide124.xml" ContentType="application/vnd.openxmlformats-officedocument.presentationml.notesSlide+xml"/>
  <Override PartName="/ppt/theme/themeOverride118.xml" ContentType="application/vnd.openxmlformats-officedocument.themeOverr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32"/>
  </p:notesMasterIdLst>
  <p:handoutMasterIdLst>
    <p:handoutMasterId r:id="rId133"/>
  </p:handoutMasterIdLst>
  <p:sldIdLst>
    <p:sldId id="258" r:id="rId2"/>
    <p:sldId id="256" r:id="rId3"/>
    <p:sldId id="435" r:id="rId4"/>
    <p:sldId id="259" r:id="rId5"/>
    <p:sldId id="319" r:id="rId6"/>
    <p:sldId id="320" r:id="rId7"/>
    <p:sldId id="321" r:id="rId8"/>
    <p:sldId id="322" r:id="rId9"/>
    <p:sldId id="323" r:id="rId10"/>
    <p:sldId id="324" r:id="rId11"/>
    <p:sldId id="301" r:id="rId12"/>
    <p:sldId id="325" r:id="rId13"/>
    <p:sldId id="326" r:id="rId14"/>
    <p:sldId id="327" r:id="rId15"/>
    <p:sldId id="328" r:id="rId16"/>
    <p:sldId id="329" r:id="rId17"/>
    <p:sldId id="330" r:id="rId18"/>
    <p:sldId id="331" r:id="rId19"/>
    <p:sldId id="333" r:id="rId20"/>
    <p:sldId id="334" r:id="rId21"/>
    <p:sldId id="332" r:id="rId22"/>
    <p:sldId id="335" r:id="rId23"/>
    <p:sldId id="336" r:id="rId24"/>
    <p:sldId id="337" r:id="rId25"/>
    <p:sldId id="338" r:id="rId26"/>
    <p:sldId id="339" r:id="rId27"/>
    <p:sldId id="340" r:id="rId28"/>
    <p:sldId id="341" r:id="rId29"/>
    <p:sldId id="343" r:id="rId30"/>
    <p:sldId id="344" r:id="rId31"/>
    <p:sldId id="345" r:id="rId32"/>
    <p:sldId id="342" r:id="rId33"/>
    <p:sldId id="346" r:id="rId34"/>
    <p:sldId id="347" r:id="rId35"/>
    <p:sldId id="348" r:id="rId36"/>
    <p:sldId id="349" r:id="rId37"/>
    <p:sldId id="350" r:id="rId38"/>
    <p:sldId id="351" r:id="rId39"/>
    <p:sldId id="352" r:id="rId40"/>
    <p:sldId id="353" r:id="rId41"/>
    <p:sldId id="354" r:id="rId42"/>
    <p:sldId id="355" r:id="rId43"/>
    <p:sldId id="356" r:id="rId44"/>
    <p:sldId id="358" r:id="rId45"/>
    <p:sldId id="360" r:id="rId46"/>
    <p:sldId id="361" r:id="rId47"/>
    <p:sldId id="453" r:id="rId48"/>
    <p:sldId id="454" r:id="rId49"/>
    <p:sldId id="455" r:id="rId50"/>
    <p:sldId id="456" r:id="rId51"/>
    <p:sldId id="362" r:id="rId52"/>
    <p:sldId id="363" r:id="rId53"/>
    <p:sldId id="446" r:id="rId54"/>
    <p:sldId id="437" r:id="rId55"/>
    <p:sldId id="438" r:id="rId56"/>
    <p:sldId id="439" r:id="rId57"/>
    <p:sldId id="440" r:id="rId58"/>
    <p:sldId id="441" r:id="rId59"/>
    <p:sldId id="442" r:id="rId60"/>
    <p:sldId id="447" r:id="rId61"/>
    <p:sldId id="448" r:id="rId62"/>
    <p:sldId id="449" r:id="rId63"/>
    <p:sldId id="364" r:id="rId64"/>
    <p:sldId id="365" r:id="rId65"/>
    <p:sldId id="369" r:id="rId66"/>
    <p:sldId id="367" r:id="rId67"/>
    <p:sldId id="366" r:id="rId68"/>
    <p:sldId id="368" r:id="rId69"/>
    <p:sldId id="370" r:id="rId70"/>
    <p:sldId id="371" r:id="rId71"/>
    <p:sldId id="372" r:id="rId72"/>
    <p:sldId id="373" r:id="rId73"/>
    <p:sldId id="375" r:id="rId74"/>
    <p:sldId id="374" r:id="rId75"/>
    <p:sldId id="376" r:id="rId76"/>
    <p:sldId id="378" r:id="rId77"/>
    <p:sldId id="389" r:id="rId78"/>
    <p:sldId id="385" r:id="rId79"/>
    <p:sldId id="450" r:id="rId80"/>
    <p:sldId id="452" r:id="rId81"/>
    <p:sldId id="451" r:id="rId82"/>
    <p:sldId id="380" r:id="rId83"/>
    <p:sldId id="381" r:id="rId84"/>
    <p:sldId id="377" r:id="rId85"/>
    <p:sldId id="386" r:id="rId86"/>
    <p:sldId id="387" r:id="rId87"/>
    <p:sldId id="388" r:id="rId88"/>
    <p:sldId id="382" r:id="rId89"/>
    <p:sldId id="383" r:id="rId90"/>
    <p:sldId id="384" r:id="rId91"/>
    <p:sldId id="390" r:id="rId92"/>
    <p:sldId id="394" r:id="rId93"/>
    <p:sldId id="443" r:id="rId94"/>
    <p:sldId id="444" r:id="rId95"/>
    <p:sldId id="445" r:id="rId96"/>
    <p:sldId id="458" r:id="rId97"/>
    <p:sldId id="392" r:id="rId98"/>
    <p:sldId id="393" r:id="rId99"/>
    <p:sldId id="395" r:id="rId100"/>
    <p:sldId id="396" r:id="rId101"/>
    <p:sldId id="397" r:id="rId102"/>
    <p:sldId id="398" r:id="rId103"/>
    <p:sldId id="457" r:id="rId104"/>
    <p:sldId id="409" r:id="rId105"/>
    <p:sldId id="410" r:id="rId106"/>
    <p:sldId id="411" r:id="rId107"/>
    <p:sldId id="412" r:id="rId108"/>
    <p:sldId id="413" r:id="rId109"/>
    <p:sldId id="414" r:id="rId110"/>
    <p:sldId id="415" r:id="rId111"/>
    <p:sldId id="416" r:id="rId112"/>
    <p:sldId id="417" r:id="rId113"/>
    <p:sldId id="418" r:id="rId114"/>
    <p:sldId id="420" r:id="rId115"/>
    <p:sldId id="421" r:id="rId116"/>
    <p:sldId id="422" r:id="rId117"/>
    <p:sldId id="423" r:id="rId118"/>
    <p:sldId id="424" r:id="rId119"/>
    <p:sldId id="425" r:id="rId120"/>
    <p:sldId id="426" r:id="rId121"/>
    <p:sldId id="427" r:id="rId122"/>
    <p:sldId id="428" r:id="rId123"/>
    <p:sldId id="429" r:id="rId124"/>
    <p:sldId id="430" r:id="rId125"/>
    <p:sldId id="431" r:id="rId126"/>
    <p:sldId id="432" r:id="rId127"/>
    <p:sldId id="433" r:id="rId128"/>
    <p:sldId id="434" r:id="rId129"/>
    <p:sldId id="318" r:id="rId130"/>
    <p:sldId id="436" r:id="rId131"/>
  </p:sldIdLst>
  <p:sldSz cx="9144000" cy="6858000" type="screen4x3"/>
  <p:notesSz cx="6858000" cy="9144000"/>
  <p:defaultTextStyle>
    <a:defPPr>
      <a:defRPr lang="en-US"/>
    </a:defPPr>
    <a:lvl1pPr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1pPr>
    <a:lvl2pPr marL="4572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2pPr>
    <a:lvl3pPr marL="9144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3pPr>
    <a:lvl4pPr marL="13716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4pPr>
    <a:lvl5pPr marL="1828800" algn="l" rtl="0" eaLnBrk="0" fontAlgn="base" hangingPunct="0">
      <a:spcBef>
        <a:spcPct val="15000"/>
      </a:spcBef>
      <a:spcAft>
        <a:spcPct val="0"/>
      </a:spcAft>
      <a:defRPr sz="2000" u="sng" kern="1200" baseline="30000">
        <a:solidFill>
          <a:schemeClr val="tx1"/>
        </a:solidFill>
        <a:latin typeface="Times New Roman" pitchFamily="18" charset="0"/>
        <a:ea typeface="+mn-ea"/>
        <a:cs typeface="+mn-cs"/>
      </a:defRPr>
    </a:lvl5pPr>
    <a:lvl6pPr marL="2286000" algn="l" defTabSz="914400" rtl="0" eaLnBrk="1" latinLnBrk="0" hangingPunct="1">
      <a:defRPr sz="2000" u="sng" kern="1200" baseline="30000">
        <a:solidFill>
          <a:schemeClr val="tx1"/>
        </a:solidFill>
        <a:latin typeface="Times New Roman" pitchFamily="18" charset="0"/>
        <a:ea typeface="+mn-ea"/>
        <a:cs typeface="+mn-cs"/>
      </a:defRPr>
    </a:lvl6pPr>
    <a:lvl7pPr marL="2743200" algn="l" defTabSz="914400" rtl="0" eaLnBrk="1" latinLnBrk="0" hangingPunct="1">
      <a:defRPr sz="2000" u="sng" kern="1200" baseline="30000">
        <a:solidFill>
          <a:schemeClr val="tx1"/>
        </a:solidFill>
        <a:latin typeface="Times New Roman" pitchFamily="18" charset="0"/>
        <a:ea typeface="+mn-ea"/>
        <a:cs typeface="+mn-cs"/>
      </a:defRPr>
    </a:lvl7pPr>
    <a:lvl8pPr marL="3200400" algn="l" defTabSz="914400" rtl="0" eaLnBrk="1" latinLnBrk="0" hangingPunct="1">
      <a:defRPr sz="2000" u="sng" kern="1200" baseline="30000">
        <a:solidFill>
          <a:schemeClr val="tx1"/>
        </a:solidFill>
        <a:latin typeface="Times New Roman" pitchFamily="18" charset="0"/>
        <a:ea typeface="+mn-ea"/>
        <a:cs typeface="+mn-cs"/>
      </a:defRPr>
    </a:lvl8pPr>
    <a:lvl9pPr marL="3657600" algn="l" defTabSz="914400" rtl="0" eaLnBrk="1" latinLnBrk="0" hangingPunct="1">
      <a:defRPr sz="2000" u="sng" kern="1200" baseline="30000">
        <a:solidFill>
          <a:schemeClr val="tx1"/>
        </a:solidFill>
        <a:latin typeface="Times New Roman" pitchFamily="18"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9FF"/>
    <a:srgbClr val="FFFF99"/>
    <a:srgbClr val="FFCCCC"/>
    <a:srgbClr val="93B9DF"/>
    <a:srgbClr val="B9C0F5"/>
    <a:srgbClr val="E2FED2"/>
    <a:srgbClr val="DDF6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45" autoAdjust="0"/>
    <p:restoredTop sz="94252" autoAdjust="0"/>
  </p:normalViewPr>
  <p:slideViewPr>
    <p:cSldViewPr>
      <p:cViewPr varScale="1">
        <p:scale>
          <a:sx n="110" d="100"/>
          <a:sy n="110" d="100"/>
        </p:scale>
        <p:origin x="-104" y="-3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350"/>
    </p:cViewPr>
  </p:sorterViewPr>
  <p:notesViewPr>
    <p:cSldViewPr>
      <p:cViewPr varScale="1">
        <p:scale>
          <a:sx n="40" d="100"/>
          <a:sy n="40" d="100"/>
        </p:scale>
        <p:origin x="-139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notesMaster" Target="notesMasters/notesMaster1.xml"/><Relationship Id="rId133" Type="http://schemas.openxmlformats.org/officeDocument/2006/relationships/handoutMaster" Target="handoutMasters/handoutMaster1.xml"/><Relationship Id="rId134" Type="http://schemas.openxmlformats.org/officeDocument/2006/relationships/printerSettings" Target="printerSettings/printerSettings1.bin"/><Relationship Id="rId135" Type="http://schemas.openxmlformats.org/officeDocument/2006/relationships/presProps" Target="presProps.xml"/><Relationship Id="rId136" Type="http://schemas.openxmlformats.org/officeDocument/2006/relationships/viewProps" Target="viewProps.xml"/><Relationship Id="rId137" Type="http://schemas.openxmlformats.org/officeDocument/2006/relationships/theme" Target="theme/theme1.xml"/><Relationship Id="rId13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A6EBA4-EB41-004D-9E3A-CD2C45B954FB}" type="datetimeFigureOut">
              <a:rPr lang="en-US" smtClean="0"/>
              <a:t>8/27/20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DD4504-0F7B-B647-88FE-F757D571DCE3}" type="slidenum">
              <a:rPr lang="en-US" smtClean="0"/>
              <a:t>‹#›</a:t>
            </a:fld>
            <a:endParaRPr lang="en-US" dirty="0"/>
          </a:p>
        </p:txBody>
      </p:sp>
    </p:spTree>
    <p:extLst>
      <p:ext uri="{BB962C8B-B14F-4D97-AF65-F5344CB8AC3E}">
        <p14:creationId xmlns:p14="http://schemas.microsoft.com/office/powerpoint/2010/main" val="231562717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u="none" baseline="0"/>
            </a:lvl1pPr>
          </a:lstStyle>
          <a:p>
            <a:endParaRPr lang="en-US" altLang="en-US" dirty="0"/>
          </a:p>
        </p:txBody>
      </p:sp>
      <p:sp>
        <p:nvSpPr>
          <p:cNvPr id="6147"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u="none" baseline="0"/>
            </a:lvl1pPr>
          </a:lstStyle>
          <a:p>
            <a:endParaRPr lang="en-US" altLang="en-US" dirty="0"/>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150"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u="none" baseline="0"/>
            </a:lvl1pPr>
          </a:lstStyle>
          <a:p>
            <a:endParaRPr lang="en-US" altLang="en-US" dirty="0"/>
          </a:p>
        </p:txBody>
      </p:sp>
      <p:sp>
        <p:nvSpPr>
          <p:cNvPr id="6151"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u="none" baseline="0"/>
            </a:lvl1pPr>
          </a:lstStyle>
          <a:p>
            <a:fld id="{9F91F409-9CA8-4D7B-B4B3-2225959E109B}" type="slidenum">
              <a:rPr lang="en-US" altLang="en-US"/>
              <a:pPr/>
              <a:t>‹#›</a:t>
            </a:fld>
            <a:endParaRPr lang="en-US" altLang="en-US" dirty="0"/>
          </a:p>
        </p:txBody>
      </p:sp>
    </p:spTree>
    <p:extLst>
      <p:ext uri="{BB962C8B-B14F-4D97-AF65-F5344CB8AC3E}">
        <p14:creationId xmlns:p14="http://schemas.microsoft.com/office/powerpoint/2010/main" val="236043816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C0E58D-4D90-4FBF-8C19-55C9E91FC18A}" type="slidenum">
              <a:rPr lang="en-US" altLang="en-US"/>
              <a:pPr/>
              <a:t>4</a:t>
            </a:fld>
            <a:endParaRPr lang="en-US" altLang="en-US" dirty="0"/>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F1792D-3FE1-4AD3-B89E-FB5E5D361861}" type="slidenum">
              <a:rPr lang="en-US" altLang="en-US"/>
              <a:pPr/>
              <a:t>13</a:t>
            </a:fld>
            <a:endParaRPr lang="en-US" altLang="en-US" dirty="0"/>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9A1F9D-32BE-49CF-9776-3F8551CC6168}" type="slidenum">
              <a:rPr lang="en-US" altLang="en-US"/>
              <a:pPr/>
              <a:t>105</a:t>
            </a:fld>
            <a:endParaRPr lang="en-US" altLang="en-US" dirty="0"/>
          </a:p>
        </p:txBody>
      </p:sp>
      <p:sp>
        <p:nvSpPr>
          <p:cNvPr id="335874" name="Rectangle 2"/>
          <p:cNvSpPr>
            <a:spLocks noGrp="1" noRot="1" noChangeAspect="1"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454E04-26EB-4D2A-BF2D-5BEBF6428378}" type="slidenum">
              <a:rPr lang="en-US" altLang="en-US"/>
              <a:pPr/>
              <a:t>106</a:t>
            </a:fld>
            <a:endParaRPr lang="en-US" altLang="en-US" dirty="0"/>
          </a:p>
        </p:txBody>
      </p:sp>
      <p:sp>
        <p:nvSpPr>
          <p:cNvPr id="337922" name="Rectangle 1026"/>
          <p:cNvSpPr>
            <a:spLocks noGrp="1" noRot="1" noChangeAspect="1" noChangeArrowheads="1" noTextEdit="1"/>
          </p:cNvSpPr>
          <p:nvPr>
            <p:ph type="sldImg"/>
          </p:nvPr>
        </p:nvSpPr>
        <p:spPr>
          <a:ln/>
        </p:spPr>
      </p:sp>
      <p:sp>
        <p:nvSpPr>
          <p:cNvPr id="337923"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DF0773-B077-45CD-BF12-C736DE94321D}" type="slidenum">
              <a:rPr lang="en-US" altLang="en-US"/>
              <a:pPr/>
              <a:t>107</a:t>
            </a:fld>
            <a:endParaRPr lang="en-US" altLang="en-US" dirty="0"/>
          </a:p>
        </p:txBody>
      </p:sp>
      <p:sp>
        <p:nvSpPr>
          <p:cNvPr id="339970" name="Rectangle 2"/>
          <p:cNvSpPr>
            <a:spLocks noGrp="1" noRot="1" noChangeAspect="1"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59ECA3-EE24-4003-AFB4-8812E2AB4338}" type="slidenum">
              <a:rPr lang="en-US" altLang="en-US"/>
              <a:pPr/>
              <a:t>108</a:t>
            </a:fld>
            <a:endParaRPr lang="en-US" altLang="en-US" dirty="0"/>
          </a:p>
        </p:txBody>
      </p:sp>
      <p:sp>
        <p:nvSpPr>
          <p:cNvPr id="342018" name="Rectangle 2"/>
          <p:cNvSpPr>
            <a:spLocks noGrp="1" noRot="1" noChangeAspect="1"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A118CB-BD40-4AC8-BA14-5EDA52733238}" type="slidenum">
              <a:rPr lang="en-US" altLang="en-US"/>
              <a:pPr/>
              <a:t>109</a:t>
            </a:fld>
            <a:endParaRPr lang="en-US" altLang="en-US" dirty="0"/>
          </a:p>
        </p:txBody>
      </p:sp>
      <p:sp>
        <p:nvSpPr>
          <p:cNvPr id="344066" name="Rectangle 2"/>
          <p:cNvSpPr>
            <a:spLocks noGrp="1" noRot="1" noChangeAspect="1" noChangeArrowheads="1" noTextEdit="1"/>
          </p:cNvSpPr>
          <p:nvPr>
            <p:ph type="sldImg"/>
          </p:nvPr>
        </p:nvSpPr>
        <p:spPr>
          <a:ln/>
        </p:spPr>
      </p:sp>
      <p:sp>
        <p:nvSpPr>
          <p:cNvPr id="3440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C47FAB-906F-4100-BCE5-BF4C0DE5DF27}" type="slidenum">
              <a:rPr lang="en-US" altLang="en-US"/>
              <a:pPr/>
              <a:t>110</a:t>
            </a:fld>
            <a:endParaRPr lang="en-US" altLang="en-US" dirty="0"/>
          </a:p>
        </p:txBody>
      </p:sp>
      <p:sp>
        <p:nvSpPr>
          <p:cNvPr id="346114" name="Rectangle 2"/>
          <p:cNvSpPr>
            <a:spLocks noGrp="1" noRot="1" noChangeAspect="1" noChangeArrowheads="1" noTextEdit="1"/>
          </p:cNvSpPr>
          <p:nvPr>
            <p:ph type="sldImg"/>
          </p:nvPr>
        </p:nvSpPr>
        <p:spPr>
          <a:ln/>
        </p:spPr>
      </p:sp>
      <p:sp>
        <p:nvSpPr>
          <p:cNvPr id="3461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D3B0A8-0F95-4E1D-A7DD-84887CB1E6A8}" type="slidenum">
              <a:rPr lang="en-US" altLang="en-US"/>
              <a:pPr/>
              <a:t>111</a:t>
            </a:fld>
            <a:endParaRPr lang="en-US" altLang="en-US" dirty="0"/>
          </a:p>
        </p:txBody>
      </p:sp>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490579-CCFF-415D-A50D-8790B0D800B1}" type="slidenum">
              <a:rPr lang="en-US" altLang="en-US"/>
              <a:pPr/>
              <a:t>112</a:t>
            </a:fld>
            <a:endParaRPr lang="en-US" altLang="en-US" dirty="0"/>
          </a:p>
        </p:txBody>
      </p:sp>
      <p:sp>
        <p:nvSpPr>
          <p:cNvPr id="350210" name="Rectangle 2"/>
          <p:cNvSpPr>
            <a:spLocks noGrp="1" noRot="1" noChangeAspect="1" noChangeArrowheads="1" noTextEdit="1"/>
          </p:cNvSpPr>
          <p:nvPr>
            <p:ph type="sldImg"/>
          </p:nvPr>
        </p:nvSpPr>
        <p:spPr>
          <a:ln/>
        </p:spPr>
      </p:sp>
      <p:sp>
        <p:nvSpPr>
          <p:cNvPr id="3502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E5F404-A346-4CE2-9134-1EA6D1D997A4}" type="slidenum">
              <a:rPr lang="en-US" altLang="en-US"/>
              <a:pPr/>
              <a:t>113</a:t>
            </a:fld>
            <a:endParaRPr lang="en-US" altLang="en-US" dirty="0"/>
          </a:p>
        </p:txBody>
      </p:sp>
      <p:sp>
        <p:nvSpPr>
          <p:cNvPr id="352258" name="Rectangle 2"/>
          <p:cNvSpPr>
            <a:spLocks noGrp="1" noRot="1" noChangeAspect="1" noChangeArrowheads="1" noTextEdit="1"/>
          </p:cNvSpPr>
          <p:nvPr>
            <p:ph type="sldImg"/>
          </p:nvPr>
        </p:nvSpPr>
        <p:spPr>
          <a:ln/>
        </p:spPr>
      </p:sp>
      <p:sp>
        <p:nvSpPr>
          <p:cNvPr id="3522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5906DB-FB7B-4F97-A53F-81DD286F8286}" type="slidenum">
              <a:rPr lang="en-US" altLang="en-US"/>
              <a:pPr/>
              <a:t>114</a:t>
            </a:fld>
            <a:endParaRPr lang="en-US" altLang="en-US" dirty="0"/>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227A9-A35C-439A-A985-D8CEE7815CA9}" type="slidenum">
              <a:rPr lang="en-US" altLang="en-US"/>
              <a:pPr/>
              <a:t>14</a:t>
            </a:fld>
            <a:endParaRPr lang="en-US" altLang="en-US" dirty="0"/>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B52505-78DB-45E7-B809-9DC8BDBC4DF3}" type="slidenum">
              <a:rPr lang="en-US" altLang="en-US"/>
              <a:pPr/>
              <a:t>115</a:t>
            </a:fld>
            <a:endParaRPr lang="en-US" altLang="en-US" dirty="0"/>
          </a:p>
        </p:txBody>
      </p:sp>
      <p:sp>
        <p:nvSpPr>
          <p:cNvPr id="358402" name="Rectangle 2"/>
          <p:cNvSpPr>
            <a:spLocks noGrp="1" noRot="1" noChangeAspect="1" noChangeArrowheads="1" noTextEdit="1"/>
          </p:cNvSpPr>
          <p:nvPr>
            <p:ph type="sldImg"/>
          </p:nvPr>
        </p:nvSpPr>
        <p:spPr>
          <a:ln/>
        </p:spPr>
      </p:sp>
      <p:sp>
        <p:nvSpPr>
          <p:cNvPr id="3584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6B0661-1ECD-4314-80C0-355EACFB7A5C}" type="slidenum">
              <a:rPr lang="en-US" altLang="en-US"/>
              <a:pPr/>
              <a:t>116</a:t>
            </a:fld>
            <a:endParaRPr lang="en-US" altLang="en-US" dirty="0"/>
          </a:p>
        </p:txBody>
      </p:sp>
      <p:sp>
        <p:nvSpPr>
          <p:cNvPr id="360450" name="Rectangle 2"/>
          <p:cNvSpPr>
            <a:spLocks noGrp="1" noRot="1" noChangeAspect="1" noChangeArrowheads="1" noTextEdit="1"/>
          </p:cNvSpPr>
          <p:nvPr>
            <p:ph type="sldImg"/>
          </p:nvPr>
        </p:nvSpPr>
        <p:spPr>
          <a:ln/>
        </p:spPr>
      </p:sp>
      <p:sp>
        <p:nvSpPr>
          <p:cNvPr id="3604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B271CC-C8EA-4134-8D1C-4D5B92E5847F}" type="slidenum">
              <a:rPr lang="en-US" altLang="en-US"/>
              <a:pPr/>
              <a:t>117</a:t>
            </a:fld>
            <a:endParaRPr lang="en-US" altLang="en-US" dirty="0"/>
          </a:p>
        </p:txBody>
      </p:sp>
      <p:sp>
        <p:nvSpPr>
          <p:cNvPr id="362498" name="Rectangle 2"/>
          <p:cNvSpPr>
            <a:spLocks noGrp="1" noRot="1" noChangeAspect="1" noChangeArrowheads="1" noTextEdit="1"/>
          </p:cNvSpPr>
          <p:nvPr>
            <p:ph type="sldImg"/>
          </p:nvPr>
        </p:nvSpPr>
        <p:spPr>
          <a:ln/>
        </p:spPr>
      </p:sp>
      <p:sp>
        <p:nvSpPr>
          <p:cNvPr id="3624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B3C37A-6796-4565-A2B5-F6E9C8604300}" type="slidenum">
              <a:rPr lang="en-US" altLang="en-US"/>
              <a:pPr/>
              <a:t>118</a:t>
            </a:fld>
            <a:endParaRPr lang="en-US" altLang="en-US" dirty="0"/>
          </a:p>
        </p:txBody>
      </p:sp>
      <p:sp>
        <p:nvSpPr>
          <p:cNvPr id="364546" name="Rectangle 2"/>
          <p:cNvSpPr>
            <a:spLocks noGrp="1" noRot="1" noChangeAspect="1" noChangeArrowheads="1" noTextEdit="1"/>
          </p:cNvSpPr>
          <p:nvPr>
            <p:ph type="sldImg"/>
          </p:nvPr>
        </p:nvSpPr>
        <p:spPr>
          <a:ln/>
        </p:spPr>
      </p:sp>
      <p:sp>
        <p:nvSpPr>
          <p:cNvPr id="3645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F88F96-3A7C-4BE3-8891-62D69F6022A6}" type="slidenum">
              <a:rPr lang="en-US" altLang="en-US"/>
              <a:pPr/>
              <a:t>119</a:t>
            </a:fld>
            <a:endParaRPr lang="en-US" altLang="en-US" dirty="0"/>
          </a:p>
        </p:txBody>
      </p:sp>
      <p:sp>
        <p:nvSpPr>
          <p:cNvPr id="368642" name="Rectangle 2"/>
          <p:cNvSpPr>
            <a:spLocks noGrp="1" noRot="1" noChangeAspect="1" noChangeArrowheads="1" noTextEdit="1"/>
          </p:cNvSpPr>
          <p:nvPr>
            <p:ph type="sldImg"/>
          </p:nvPr>
        </p:nvSpPr>
        <p:spPr>
          <a:ln/>
        </p:spPr>
      </p:sp>
      <p:sp>
        <p:nvSpPr>
          <p:cNvPr id="3686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528DAD-99AB-48F7-A7B8-B1F74334FC90}" type="slidenum">
              <a:rPr lang="en-US" altLang="en-US"/>
              <a:pPr/>
              <a:t>120</a:t>
            </a:fld>
            <a:endParaRPr lang="en-US" altLang="en-US" dirty="0"/>
          </a:p>
        </p:txBody>
      </p:sp>
      <p:sp>
        <p:nvSpPr>
          <p:cNvPr id="370690" name="Rectangle 2"/>
          <p:cNvSpPr>
            <a:spLocks noGrp="1" noRot="1" noChangeAspect="1" noChangeArrowheads="1" noTextEdit="1"/>
          </p:cNvSpPr>
          <p:nvPr>
            <p:ph type="sldImg"/>
          </p:nvPr>
        </p:nvSpPr>
        <p:spPr>
          <a:ln/>
        </p:spPr>
      </p:sp>
      <p:sp>
        <p:nvSpPr>
          <p:cNvPr id="3706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8D1825-BE63-463D-BBE3-3E6C406BDF98}" type="slidenum">
              <a:rPr lang="en-US" altLang="en-US"/>
              <a:pPr/>
              <a:t>121</a:t>
            </a:fld>
            <a:endParaRPr lang="en-US" altLang="en-US" dirty="0"/>
          </a:p>
        </p:txBody>
      </p:sp>
      <p:sp>
        <p:nvSpPr>
          <p:cNvPr id="372738" name="Rectangle 2"/>
          <p:cNvSpPr>
            <a:spLocks noGrp="1" noRot="1" noChangeAspect="1" noChangeArrowheads="1" noTextEdit="1"/>
          </p:cNvSpPr>
          <p:nvPr>
            <p:ph type="sldImg"/>
          </p:nvPr>
        </p:nvSpPr>
        <p:spPr>
          <a:ln/>
        </p:spPr>
      </p:sp>
      <p:sp>
        <p:nvSpPr>
          <p:cNvPr id="3727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D6086F-6447-4B3E-8272-EF438485A711}" type="slidenum">
              <a:rPr lang="en-US" altLang="en-US"/>
              <a:pPr/>
              <a:t>122</a:t>
            </a:fld>
            <a:endParaRPr lang="en-US" altLang="en-US" dirty="0"/>
          </a:p>
        </p:txBody>
      </p:sp>
      <p:sp>
        <p:nvSpPr>
          <p:cNvPr id="374786" name="Rectangle 2"/>
          <p:cNvSpPr>
            <a:spLocks noGrp="1" noRot="1" noChangeAspect="1" noChangeArrowheads="1" noTextEdit="1"/>
          </p:cNvSpPr>
          <p:nvPr>
            <p:ph type="sldImg"/>
          </p:nvPr>
        </p:nvSpPr>
        <p:spPr>
          <a:ln/>
        </p:spPr>
      </p:sp>
      <p:sp>
        <p:nvSpPr>
          <p:cNvPr id="3747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DD9745-4180-4EEE-AA4F-D2736441D93A}" type="slidenum">
              <a:rPr lang="en-US" altLang="en-US"/>
              <a:pPr/>
              <a:t>123</a:t>
            </a:fld>
            <a:endParaRPr lang="en-US" altLang="en-US" dirty="0"/>
          </a:p>
        </p:txBody>
      </p:sp>
      <p:sp>
        <p:nvSpPr>
          <p:cNvPr id="376834" name="Rectangle 2"/>
          <p:cNvSpPr>
            <a:spLocks noGrp="1" noRot="1" noChangeAspect="1" noChangeArrowheads="1" noTextEdit="1"/>
          </p:cNvSpPr>
          <p:nvPr>
            <p:ph type="sldImg"/>
          </p:nvPr>
        </p:nvSpPr>
        <p:spPr>
          <a:ln/>
        </p:spPr>
      </p:sp>
      <p:sp>
        <p:nvSpPr>
          <p:cNvPr id="3768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0442A8-39D8-4C8C-A58D-EC7B87917325}" type="slidenum">
              <a:rPr lang="en-US" altLang="en-US"/>
              <a:pPr/>
              <a:t>124</a:t>
            </a:fld>
            <a:endParaRPr lang="en-US" altLang="en-US" dirty="0"/>
          </a:p>
        </p:txBody>
      </p:sp>
      <p:sp>
        <p:nvSpPr>
          <p:cNvPr id="378882" name="Rectangle 2"/>
          <p:cNvSpPr>
            <a:spLocks noGrp="1" noRot="1" noChangeAspect="1" noChangeArrowheads="1" noTextEdit="1"/>
          </p:cNvSpPr>
          <p:nvPr>
            <p:ph type="sldImg"/>
          </p:nvPr>
        </p:nvSpPr>
        <p:spPr>
          <a:ln/>
        </p:spPr>
      </p:sp>
      <p:sp>
        <p:nvSpPr>
          <p:cNvPr id="3788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8198C4-C1A6-4AFE-8739-9B6E408A771F}" type="slidenum">
              <a:rPr lang="en-US" altLang="en-US"/>
              <a:pPr/>
              <a:t>15</a:t>
            </a:fld>
            <a:endParaRPr lang="en-US" altLang="en-US" dirty="0"/>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789DCB-C25E-451A-A6BC-A64D390C0E6E}" type="slidenum">
              <a:rPr lang="en-US" altLang="en-US"/>
              <a:pPr/>
              <a:t>125</a:t>
            </a:fld>
            <a:endParaRPr lang="en-US" altLang="en-US" dirty="0"/>
          </a:p>
        </p:txBody>
      </p:sp>
      <p:sp>
        <p:nvSpPr>
          <p:cNvPr id="380930" name="Rectangle 2"/>
          <p:cNvSpPr>
            <a:spLocks noGrp="1" noRot="1" noChangeAspect="1" noChangeArrowheads="1" noTextEdit="1"/>
          </p:cNvSpPr>
          <p:nvPr>
            <p:ph type="sldImg"/>
          </p:nvPr>
        </p:nvSpPr>
        <p:spPr>
          <a:ln/>
        </p:spPr>
      </p:sp>
      <p:sp>
        <p:nvSpPr>
          <p:cNvPr id="3809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18AFCE-C554-4131-91AE-6B7E9715F97B}" type="slidenum">
              <a:rPr lang="en-US" altLang="en-US"/>
              <a:pPr/>
              <a:t>126</a:t>
            </a:fld>
            <a:endParaRPr lang="en-US" altLang="en-US" dirty="0"/>
          </a:p>
        </p:txBody>
      </p:sp>
      <p:sp>
        <p:nvSpPr>
          <p:cNvPr id="382978" name="Rectangle 2"/>
          <p:cNvSpPr>
            <a:spLocks noGrp="1" noRot="1" noChangeAspect="1" noChangeArrowheads="1" noTextEdit="1"/>
          </p:cNvSpPr>
          <p:nvPr>
            <p:ph type="sldImg"/>
          </p:nvPr>
        </p:nvSpPr>
        <p:spPr>
          <a:ln/>
        </p:spPr>
      </p:sp>
      <p:sp>
        <p:nvSpPr>
          <p:cNvPr id="3829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E66CB9-5B01-4B78-9292-37E0D4FE8859}" type="slidenum">
              <a:rPr lang="en-US" altLang="en-US"/>
              <a:pPr/>
              <a:t>127</a:t>
            </a:fld>
            <a:endParaRPr lang="en-US" altLang="en-US" dirty="0"/>
          </a:p>
        </p:txBody>
      </p:sp>
      <p:sp>
        <p:nvSpPr>
          <p:cNvPr id="385026" name="Rectangle 2"/>
          <p:cNvSpPr>
            <a:spLocks noGrp="1" noRot="1" noChangeAspect="1" noChangeArrowheads="1" noTextEdit="1"/>
          </p:cNvSpPr>
          <p:nvPr>
            <p:ph type="sldImg"/>
          </p:nvPr>
        </p:nvSpPr>
        <p:spPr>
          <a:ln/>
        </p:spPr>
      </p:sp>
      <p:sp>
        <p:nvSpPr>
          <p:cNvPr id="3850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8FE13E-FB2F-4336-ACEB-DCD9010AEDB8}" type="slidenum">
              <a:rPr lang="en-US" altLang="en-US"/>
              <a:pPr/>
              <a:t>128</a:t>
            </a:fld>
            <a:endParaRPr lang="en-US" altLang="en-US" dirty="0"/>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8AE1F3-BACA-4205-B2F2-41BAF9B3D9A8}" type="slidenum">
              <a:rPr lang="en-US" altLang="en-US"/>
              <a:pPr/>
              <a:t>129</a:t>
            </a:fld>
            <a:endParaRPr lang="en-US" altLang="en-US" dirty="0"/>
          </a:p>
        </p:txBody>
      </p:sp>
      <p:sp>
        <p:nvSpPr>
          <p:cNvPr id="122882" name="Rectangle 5122"/>
          <p:cNvSpPr>
            <a:spLocks noGrp="1" noRot="1" noChangeAspect="1" noChangeArrowheads="1" noTextEdit="1"/>
          </p:cNvSpPr>
          <p:nvPr>
            <p:ph type="sldImg"/>
          </p:nvPr>
        </p:nvSpPr>
        <p:spPr>
          <a:ln/>
        </p:spPr>
      </p:sp>
      <p:sp>
        <p:nvSpPr>
          <p:cNvPr id="122883" name="Rectangle 512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387286-D4DB-464C-8B1B-68AD0EE64830}" type="slidenum">
              <a:rPr lang="en-US" altLang="en-US"/>
              <a:pPr/>
              <a:t>130</a:t>
            </a:fld>
            <a:endParaRPr lang="en-US" altLang="en-US" dirty="0"/>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64148B-6C9C-4806-817B-64D6840F3101}" type="slidenum">
              <a:rPr lang="en-US" altLang="en-US"/>
              <a:pPr/>
              <a:t>16</a:t>
            </a:fld>
            <a:endParaRPr lang="en-US" altLang="en-US" dirty="0"/>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653025-C66F-4827-8C57-F911DEAD7886}" type="slidenum">
              <a:rPr lang="en-US" altLang="en-US"/>
              <a:pPr/>
              <a:t>17</a:t>
            </a:fld>
            <a:endParaRPr lang="en-US" altLang="en-US" dirty="0"/>
          </a:p>
        </p:txBody>
      </p:sp>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800473-C1D0-4956-87D4-F59A1795B576}" type="slidenum">
              <a:rPr lang="en-US" altLang="en-US"/>
              <a:pPr/>
              <a:t>18</a:t>
            </a:fld>
            <a:endParaRPr lang="en-US" altLang="en-US" dirty="0"/>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06E765-04B0-4736-9844-9AC0DFD69C9D}" type="slidenum">
              <a:rPr lang="en-US" altLang="en-US"/>
              <a:pPr/>
              <a:t>19</a:t>
            </a:fld>
            <a:endParaRPr lang="en-US" altLang="en-US" dirty="0"/>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1CF885-0565-4CAA-9DFB-C14351D22242}" type="slidenum">
              <a:rPr lang="en-US" altLang="en-US"/>
              <a:pPr/>
              <a:t>20</a:t>
            </a:fld>
            <a:endParaRPr lang="en-US" altLang="en-US" dirty="0"/>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CB35B6-B6C1-426F-9B02-E587222473AF}" type="slidenum">
              <a:rPr lang="en-US" altLang="en-US"/>
              <a:pPr/>
              <a:t>21</a:t>
            </a:fld>
            <a:endParaRPr lang="en-US" altLang="en-US" dirty="0"/>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B9A2AE-4CA0-4C81-BBB5-8DC708EF5A0C}" type="slidenum">
              <a:rPr lang="en-US" altLang="en-US"/>
              <a:pPr/>
              <a:t>22</a:t>
            </a:fld>
            <a:endParaRPr lang="en-US" altLang="en-US" dirty="0"/>
          </a:p>
        </p:txBody>
      </p:sp>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1D93EB-24A1-42CE-BE3A-090EC04A09CE}" type="slidenum">
              <a:rPr lang="en-US" altLang="en-US"/>
              <a:pPr/>
              <a:t>5</a:t>
            </a:fld>
            <a:endParaRPr lang="en-US" altLang="en-US" dirty="0"/>
          </a:p>
        </p:txBody>
      </p:sp>
      <p:sp>
        <p:nvSpPr>
          <p:cNvPr id="126978" name="Rectangle 1026"/>
          <p:cNvSpPr>
            <a:spLocks noGrp="1" noRot="1" noChangeAspect="1" noChangeArrowheads="1" noTextEdit="1"/>
          </p:cNvSpPr>
          <p:nvPr>
            <p:ph type="sldImg"/>
          </p:nvPr>
        </p:nvSpPr>
        <p:spPr>
          <a:ln/>
        </p:spPr>
      </p:sp>
      <p:sp>
        <p:nvSpPr>
          <p:cNvPr id="126979"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BA1638-2520-4F0D-A6F0-4CC622340E5B}" type="slidenum">
              <a:rPr lang="en-US" altLang="en-US"/>
              <a:pPr/>
              <a:t>23</a:t>
            </a:fld>
            <a:endParaRPr lang="en-US" altLang="en-US" dirty="0"/>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822EB9-D996-446E-AFA2-9AB0E515FF1C}" type="slidenum">
              <a:rPr lang="en-US" altLang="en-US"/>
              <a:pPr/>
              <a:t>24</a:t>
            </a:fld>
            <a:endParaRPr lang="en-US" altLang="en-US" dirty="0"/>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56BA72-8410-4859-BFFD-658C05DEE4D0}" type="slidenum">
              <a:rPr lang="en-US" altLang="en-US"/>
              <a:pPr/>
              <a:t>25</a:t>
            </a:fld>
            <a:endParaRPr lang="en-US" altLang="en-US" dirty="0"/>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BF5AE7-BB21-4CAB-BEDC-043EBEA491A6}" type="slidenum">
              <a:rPr lang="en-US" altLang="en-US"/>
              <a:pPr/>
              <a:t>26</a:t>
            </a:fld>
            <a:endParaRPr lang="en-US" altLang="en-US" dirty="0"/>
          </a:p>
        </p:txBody>
      </p:sp>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AD6D78-9BE7-43C7-BF70-7EBB1F23129F}" type="slidenum">
              <a:rPr lang="en-US" altLang="en-US"/>
              <a:pPr/>
              <a:t>27</a:t>
            </a:fld>
            <a:endParaRPr lang="en-US" altLang="en-US" dirty="0"/>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0CD054-3D3D-4652-A203-30860AD19AD7}" type="slidenum">
              <a:rPr lang="en-US" altLang="en-US"/>
              <a:pPr/>
              <a:t>28</a:t>
            </a:fld>
            <a:endParaRPr lang="en-US" altLang="en-US" dirty="0"/>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BD3D1A-FCA9-4112-91A2-DCBB57B77F28}" type="slidenum">
              <a:rPr lang="en-US" altLang="en-US"/>
              <a:pPr/>
              <a:t>29</a:t>
            </a:fld>
            <a:endParaRPr lang="en-US" altLang="en-US" dirty="0"/>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1432CD-2AC4-46EB-A5F7-27EF1321A17A}" type="slidenum">
              <a:rPr lang="en-US" altLang="en-US"/>
              <a:pPr/>
              <a:t>30</a:t>
            </a:fld>
            <a:endParaRPr lang="en-US" altLang="en-US" dirty="0"/>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FB3DE3-EC2B-4058-9FF3-056DCA05D280}" type="slidenum">
              <a:rPr lang="en-US" altLang="en-US"/>
              <a:pPr/>
              <a:t>31</a:t>
            </a:fld>
            <a:endParaRPr lang="en-US" altLang="en-US" dirty="0"/>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7E470F-908C-4825-B299-353FC0136D3C}" type="slidenum">
              <a:rPr lang="en-US" altLang="en-US"/>
              <a:pPr/>
              <a:t>32</a:t>
            </a:fld>
            <a:endParaRPr lang="en-US" altLang="en-US" dirty="0"/>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30245-2AB4-4A9E-9D4C-6323321307EC}" type="slidenum">
              <a:rPr lang="en-US" altLang="en-US"/>
              <a:pPr/>
              <a:t>6</a:t>
            </a:fld>
            <a:endParaRPr lang="en-US" altLang="en-US" dirty="0"/>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D6D22E-15B9-432B-ABB4-67C83C6FBDC1}" type="slidenum">
              <a:rPr lang="en-US" altLang="en-US"/>
              <a:pPr/>
              <a:t>33</a:t>
            </a:fld>
            <a:endParaRPr lang="en-US" altLang="en-US" dirty="0"/>
          </a:p>
        </p:txBody>
      </p:sp>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37273A-90B1-49F3-8663-263C81817202}" type="slidenum">
              <a:rPr lang="en-US" altLang="en-US"/>
              <a:pPr/>
              <a:t>34</a:t>
            </a:fld>
            <a:endParaRPr lang="en-US" altLang="en-US" dirty="0"/>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2320AB-8325-4D05-B6FD-05099D356178}" type="slidenum">
              <a:rPr lang="en-US" altLang="en-US"/>
              <a:pPr/>
              <a:t>35</a:t>
            </a:fld>
            <a:endParaRPr lang="en-US" altLang="en-US" dirty="0"/>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62B2E-9C87-4829-8B0D-A2891E02647C}" type="slidenum">
              <a:rPr lang="en-US" altLang="en-US"/>
              <a:pPr/>
              <a:t>36</a:t>
            </a:fld>
            <a:endParaRPr lang="en-US" altLang="en-US" dirty="0"/>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47C24-3D28-49F2-AC56-3D6000615930}" type="slidenum">
              <a:rPr lang="en-US" altLang="en-US"/>
              <a:pPr/>
              <a:t>37</a:t>
            </a:fld>
            <a:endParaRPr lang="en-US" altLang="en-US" dirty="0"/>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2311E2-F7E6-4E77-B262-17E744E78453}" type="slidenum">
              <a:rPr lang="en-US" altLang="en-US"/>
              <a:pPr/>
              <a:t>38</a:t>
            </a:fld>
            <a:endParaRPr lang="en-US" altLang="en-US" dirty="0"/>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34EEF9-D9EF-43E6-8485-6A808624C509}" type="slidenum">
              <a:rPr lang="en-US" altLang="en-US"/>
              <a:pPr/>
              <a:t>39</a:t>
            </a:fld>
            <a:endParaRPr lang="en-US" altLang="en-US" dirty="0"/>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12031-723D-49C6-9810-E923611B56B0}" type="slidenum">
              <a:rPr lang="en-US" altLang="en-US"/>
              <a:pPr/>
              <a:t>40</a:t>
            </a:fld>
            <a:endParaRPr lang="en-US" altLang="en-US" dirty="0"/>
          </a:p>
        </p:txBody>
      </p:sp>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99524-F8BC-45D7-BFE1-7C27A9C4CAB1}" type="slidenum">
              <a:rPr lang="en-US" altLang="en-US"/>
              <a:pPr/>
              <a:t>41</a:t>
            </a:fld>
            <a:endParaRPr lang="en-US" altLang="en-US" dirty="0"/>
          </a:p>
        </p:txBody>
      </p:sp>
      <p:sp>
        <p:nvSpPr>
          <p:cNvPr id="208898" name="Rectangle 1026"/>
          <p:cNvSpPr>
            <a:spLocks noGrp="1" noRot="1" noChangeAspect="1" noChangeArrowheads="1" noTextEdit="1"/>
          </p:cNvSpPr>
          <p:nvPr>
            <p:ph type="sldImg"/>
          </p:nvPr>
        </p:nvSpPr>
        <p:spPr>
          <a:ln/>
        </p:spPr>
      </p:sp>
      <p:sp>
        <p:nvSpPr>
          <p:cNvPr id="208899"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5B811D-30DD-42D1-BCCE-C6255F97F67E}" type="slidenum">
              <a:rPr lang="en-US" altLang="en-US"/>
              <a:pPr/>
              <a:t>42</a:t>
            </a:fld>
            <a:endParaRPr lang="en-US" altLang="en-US" dirty="0"/>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13883A-4BA2-4ED0-81B3-CC81037948B5}" type="slidenum">
              <a:rPr lang="en-US" altLang="en-US"/>
              <a:pPr/>
              <a:t>7</a:t>
            </a:fld>
            <a:endParaRPr lang="en-US" altLang="en-US" dirty="0"/>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B1DAB1-CF5E-477F-ADB6-96751318A52C}" type="slidenum">
              <a:rPr lang="en-US" altLang="en-US"/>
              <a:pPr/>
              <a:t>43</a:t>
            </a:fld>
            <a:endParaRPr lang="en-US" altLang="en-US" dirty="0"/>
          </a:p>
        </p:txBody>
      </p:sp>
      <p:sp>
        <p:nvSpPr>
          <p:cNvPr id="212994" name="Rectangle 1026"/>
          <p:cNvSpPr>
            <a:spLocks noGrp="1" noRot="1" noChangeAspect="1" noChangeArrowheads="1" noTextEdit="1"/>
          </p:cNvSpPr>
          <p:nvPr>
            <p:ph type="sldImg"/>
          </p:nvPr>
        </p:nvSpPr>
        <p:spPr>
          <a:ln/>
        </p:spPr>
      </p:sp>
      <p:sp>
        <p:nvSpPr>
          <p:cNvPr id="212995"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91FF3-6786-4108-8B3F-84607DE81FCC}" type="slidenum">
              <a:rPr lang="en-US" altLang="en-US"/>
              <a:pPr/>
              <a:t>44</a:t>
            </a:fld>
            <a:endParaRPr lang="en-US" altLang="en-US" dirty="0"/>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DBF27-2CDF-463C-82DD-3AEB2F13044F}" type="slidenum">
              <a:rPr lang="en-US" altLang="en-US"/>
              <a:pPr/>
              <a:t>45</a:t>
            </a:fld>
            <a:endParaRPr lang="en-US" altLang="en-US" dirty="0"/>
          </a:p>
        </p:txBody>
      </p:sp>
      <p:sp>
        <p:nvSpPr>
          <p:cNvPr id="221186" name="Rectangle 1026"/>
          <p:cNvSpPr>
            <a:spLocks noGrp="1" noRot="1" noChangeAspect="1" noChangeArrowheads="1" noTextEdit="1"/>
          </p:cNvSpPr>
          <p:nvPr>
            <p:ph type="sldImg"/>
          </p:nvPr>
        </p:nvSpPr>
        <p:spPr>
          <a:ln/>
        </p:spPr>
      </p:sp>
      <p:sp>
        <p:nvSpPr>
          <p:cNvPr id="221187"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4FCB7F-9408-4AE7-9C23-80D2D3E5D4CA}" type="slidenum">
              <a:rPr lang="en-US" altLang="en-US"/>
              <a:pPr/>
              <a:t>46</a:t>
            </a:fld>
            <a:endParaRPr lang="en-US" altLang="en-US" dirty="0"/>
          </a:p>
        </p:txBody>
      </p:sp>
      <p:sp>
        <p:nvSpPr>
          <p:cNvPr id="223234" name="Rectangle 1026"/>
          <p:cNvSpPr>
            <a:spLocks noGrp="1" noRot="1" noChangeAspect="1" noChangeArrowheads="1" noTextEdit="1"/>
          </p:cNvSpPr>
          <p:nvPr>
            <p:ph type="sldImg"/>
          </p:nvPr>
        </p:nvSpPr>
        <p:spPr>
          <a:ln/>
        </p:spPr>
      </p:sp>
      <p:sp>
        <p:nvSpPr>
          <p:cNvPr id="223235"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47</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48</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49</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50</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D21862-D32E-41C3-9899-BA8932C2F658}" type="slidenum">
              <a:rPr lang="en-US" altLang="en-US"/>
              <a:pPr/>
              <a:t>51</a:t>
            </a:fld>
            <a:endParaRPr lang="en-US" altLang="en-US" dirty="0"/>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348DB6-E795-4CB6-872A-9113C390BC06}" type="slidenum">
              <a:rPr lang="en-US" altLang="en-US"/>
              <a:pPr/>
              <a:t>52</a:t>
            </a:fld>
            <a:endParaRPr lang="en-US" altLang="en-US" dirty="0"/>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4E1FB1-DA2F-40C6-8CE3-A4BE1EF93287}" type="slidenum">
              <a:rPr lang="en-US" altLang="en-US"/>
              <a:pPr/>
              <a:t>8</a:t>
            </a:fld>
            <a:endParaRPr lang="en-US" altLang="en-US" dirty="0"/>
          </a:p>
        </p:txBody>
      </p:sp>
      <p:sp>
        <p:nvSpPr>
          <p:cNvPr id="133122" name="Rectangle 2"/>
          <p:cNvSpPr>
            <a:spLocks noGrp="1" noRot="1" noChangeAspect="1" noChangeArrowheads="1" noTextEdit="1"/>
          </p:cNvSpPr>
          <p:nvPr>
            <p:ph type="sldImg"/>
          </p:nvPr>
        </p:nvSpPr>
        <p:spPr>
          <a:ln/>
        </p:spPr>
      </p:sp>
      <p:sp>
        <p:nvSpPr>
          <p:cNvPr id="1331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FC16EA-560D-4BC6-A075-8C08471B40E5}" type="slidenum">
              <a:rPr lang="en-US" altLang="en-US"/>
              <a:pPr/>
              <a:t>53</a:t>
            </a:fld>
            <a:endParaRPr lang="en-US" altLang="en-US" dirty="0"/>
          </a:p>
        </p:txBody>
      </p:sp>
      <p:sp>
        <p:nvSpPr>
          <p:cNvPr id="414722" name="Rectangle 2"/>
          <p:cNvSpPr>
            <a:spLocks noGrp="1" noRot="1" noChangeAspect="1" noChangeArrowheads="1" noTextEdit="1"/>
          </p:cNvSpPr>
          <p:nvPr>
            <p:ph type="sldImg"/>
          </p:nvPr>
        </p:nvSpPr>
        <p:spPr>
          <a:ln/>
        </p:spPr>
      </p:sp>
      <p:sp>
        <p:nvSpPr>
          <p:cNvPr id="4147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345BE-A750-4FE2-AD2C-C189C3C7CA25}" type="slidenum">
              <a:rPr lang="en-US" altLang="en-US"/>
              <a:pPr/>
              <a:t>54</a:t>
            </a:fld>
            <a:endParaRPr lang="en-US" altLang="en-US" dirty="0"/>
          </a:p>
        </p:txBody>
      </p:sp>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CE8582-8707-48AF-84B8-5591AEB2F0A9}" type="slidenum">
              <a:rPr lang="en-US" altLang="en-US"/>
              <a:pPr/>
              <a:t>55</a:t>
            </a:fld>
            <a:endParaRPr lang="en-US" altLang="en-US" dirty="0"/>
          </a:p>
        </p:txBody>
      </p:sp>
      <p:sp>
        <p:nvSpPr>
          <p:cNvPr id="396290" name="Rectangle 2"/>
          <p:cNvSpPr>
            <a:spLocks noGrp="1" noRot="1" noChangeAspect="1" noChangeArrowheads="1" noTextEdit="1"/>
          </p:cNvSpPr>
          <p:nvPr>
            <p:ph type="sldImg"/>
          </p:nvPr>
        </p:nvSpPr>
        <p:spPr>
          <a:ln/>
        </p:spPr>
      </p:sp>
      <p:sp>
        <p:nvSpPr>
          <p:cNvPr id="3962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97DCDA-D25A-4747-8F16-C4D6B3235786}" type="slidenum">
              <a:rPr lang="en-US" altLang="en-US"/>
              <a:pPr/>
              <a:t>56</a:t>
            </a:fld>
            <a:endParaRPr lang="en-US" altLang="en-US" dirty="0"/>
          </a:p>
        </p:txBody>
      </p:sp>
      <p:sp>
        <p:nvSpPr>
          <p:cNvPr id="398338" name="Rectangle 2"/>
          <p:cNvSpPr>
            <a:spLocks noGrp="1" noRot="1" noChangeAspect="1" noChangeArrowheads="1" noTextEdit="1"/>
          </p:cNvSpPr>
          <p:nvPr>
            <p:ph type="sldImg"/>
          </p:nvPr>
        </p:nvSpPr>
        <p:spPr>
          <a:ln/>
        </p:spPr>
      </p:sp>
      <p:sp>
        <p:nvSpPr>
          <p:cNvPr id="3983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48975-C04E-4EE8-B2F4-8B67BB6B1A44}" type="slidenum">
              <a:rPr lang="en-US" altLang="en-US"/>
              <a:pPr/>
              <a:t>57</a:t>
            </a:fld>
            <a:endParaRPr lang="en-US" altLang="en-US" dirty="0"/>
          </a:p>
        </p:txBody>
      </p:sp>
      <p:sp>
        <p:nvSpPr>
          <p:cNvPr id="400386" name="Rectangle 2"/>
          <p:cNvSpPr>
            <a:spLocks noGrp="1" noRot="1" noChangeAspect="1" noChangeArrowheads="1" noTextEdit="1"/>
          </p:cNvSpPr>
          <p:nvPr>
            <p:ph type="sldImg"/>
          </p:nvPr>
        </p:nvSpPr>
        <p:spPr>
          <a:ln/>
        </p:spPr>
      </p:sp>
      <p:sp>
        <p:nvSpPr>
          <p:cNvPr id="4003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9A0D26-EF65-44FC-A01A-06AE29DA0DD7}" type="slidenum">
              <a:rPr lang="en-US" altLang="en-US"/>
              <a:pPr/>
              <a:t>58</a:t>
            </a:fld>
            <a:endParaRPr lang="en-US" altLang="en-US" dirty="0"/>
          </a:p>
        </p:txBody>
      </p:sp>
      <p:sp>
        <p:nvSpPr>
          <p:cNvPr id="402434" name="Rectangle 2"/>
          <p:cNvSpPr>
            <a:spLocks noGrp="1" noRot="1" noChangeAspect="1" noChangeArrowheads="1" noTextEdit="1"/>
          </p:cNvSpPr>
          <p:nvPr>
            <p:ph type="sldImg"/>
          </p:nvPr>
        </p:nvSpPr>
        <p:spPr>
          <a:ln/>
        </p:spPr>
      </p:sp>
      <p:sp>
        <p:nvSpPr>
          <p:cNvPr id="4024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78EBC2-133E-44DA-96E5-9EE10D590EF3}" type="slidenum">
              <a:rPr lang="en-US" altLang="en-US"/>
              <a:pPr/>
              <a:t>59</a:t>
            </a:fld>
            <a:endParaRPr lang="en-US" altLang="en-US" dirty="0"/>
          </a:p>
        </p:txBody>
      </p:sp>
      <p:sp>
        <p:nvSpPr>
          <p:cNvPr id="404482" name="Rectangle 2"/>
          <p:cNvSpPr>
            <a:spLocks noGrp="1" noRot="1" noChangeAspect="1" noChangeArrowheads="1" noTextEdit="1"/>
          </p:cNvSpPr>
          <p:nvPr>
            <p:ph type="sldImg"/>
          </p:nvPr>
        </p:nvSpPr>
        <p:spPr>
          <a:ln/>
        </p:spPr>
      </p:sp>
      <p:sp>
        <p:nvSpPr>
          <p:cNvPr id="4044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6B514C-3D80-4484-88C7-C22A33935377}" type="slidenum">
              <a:rPr lang="en-US" altLang="en-US"/>
              <a:pPr/>
              <a:t>60</a:t>
            </a:fld>
            <a:endParaRPr lang="en-US" altLang="en-US" dirty="0"/>
          </a:p>
        </p:txBody>
      </p:sp>
      <p:sp>
        <p:nvSpPr>
          <p:cNvPr id="418818" name="Rectangle 2"/>
          <p:cNvSpPr>
            <a:spLocks noGrp="1" noRot="1" noChangeAspect="1" noChangeArrowheads="1" noTextEdit="1"/>
          </p:cNvSpPr>
          <p:nvPr>
            <p:ph type="sldImg"/>
          </p:nvPr>
        </p:nvSpPr>
        <p:spPr>
          <a:ln/>
        </p:spPr>
      </p:sp>
      <p:sp>
        <p:nvSpPr>
          <p:cNvPr id="4188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FE8119-0C20-46C6-9CD8-E78A738F9DC7}" type="slidenum">
              <a:rPr lang="en-US" altLang="en-US"/>
              <a:pPr/>
              <a:t>61</a:t>
            </a:fld>
            <a:endParaRPr lang="en-US" altLang="en-US" dirty="0"/>
          </a:p>
        </p:txBody>
      </p:sp>
      <p:sp>
        <p:nvSpPr>
          <p:cNvPr id="420866" name="Rectangle 2"/>
          <p:cNvSpPr>
            <a:spLocks noGrp="1" noRot="1" noChangeAspect="1" noChangeArrowheads="1" noTextEdit="1"/>
          </p:cNvSpPr>
          <p:nvPr>
            <p:ph type="sldImg"/>
          </p:nvPr>
        </p:nvSpPr>
        <p:spPr>
          <a:ln/>
        </p:spPr>
      </p:sp>
      <p:sp>
        <p:nvSpPr>
          <p:cNvPr id="4208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ED9BB3-19FB-4C5B-A9A0-9C4A1E14AFC9}" type="slidenum">
              <a:rPr lang="en-US" altLang="en-US"/>
              <a:pPr/>
              <a:t>62</a:t>
            </a:fld>
            <a:endParaRPr lang="en-US" altLang="en-US" dirty="0"/>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FF2330-2354-45E4-A699-0FF33E719A89}" type="slidenum">
              <a:rPr lang="en-US" altLang="en-US"/>
              <a:pPr/>
              <a:t>9</a:t>
            </a:fld>
            <a:endParaRPr lang="en-US" altLang="en-US" dirty="0"/>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A51AA6-804E-4A80-8B29-02BD24F37340}" type="slidenum">
              <a:rPr lang="en-US" altLang="en-US"/>
              <a:pPr/>
              <a:t>63</a:t>
            </a:fld>
            <a:endParaRPr lang="en-US" altLang="en-US" dirty="0"/>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CDD942-4B91-48EA-93A5-A1115E2809C8}" type="slidenum">
              <a:rPr lang="en-US" altLang="en-US"/>
              <a:pPr/>
              <a:t>64</a:t>
            </a:fld>
            <a:endParaRPr lang="en-US" altLang="en-US" dirty="0"/>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A8A8F8-9B6C-456B-968A-3BD651A8AB6B}" type="slidenum">
              <a:rPr lang="en-US" altLang="en-US"/>
              <a:pPr/>
              <a:t>65</a:t>
            </a:fld>
            <a:endParaRPr lang="en-US" altLang="en-US" dirty="0"/>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3707FB-4209-43F5-AF29-AA88CF94F2C0}" type="slidenum">
              <a:rPr lang="en-US" altLang="en-US"/>
              <a:pPr/>
              <a:t>66</a:t>
            </a:fld>
            <a:endParaRPr lang="en-US" altLang="en-US" dirty="0"/>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EE9E89-89EA-41BC-8AC6-26AE7159D88B}" type="slidenum">
              <a:rPr lang="en-US" altLang="en-US"/>
              <a:pPr/>
              <a:t>67</a:t>
            </a:fld>
            <a:endParaRPr lang="en-US" altLang="en-US" dirty="0"/>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4DE4D4-D07F-4BC3-A81D-9ABCE50A08E0}" type="slidenum">
              <a:rPr lang="en-US" altLang="en-US"/>
              <a:pPr/>
              <a:t>68</a:t>
            </a:fld>
            <a:endParaRPr lang="en-US" altLang="en-US" dirty="0"/>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D0653D-45CC-479C-8183-90C2938EFF76}" type="slidenum">
              <a:rPr lang="en-US" altLang="en-US"/>
              <a:pPr/>
              <a:t>69</a:t>
            </a:fld>
            <a:endParaRPr lang="en-US" altLang="en-US" dirty="0"/>
          </a:p>
        </p:txBody>
      </p:sp>
      <p:sp>
        <p:nvSpPr>
          <p:cNvPr id="241666" name="Rectangle 2"/>
          <p:cNvSpPr>
            <a:spLocks noGrp="1" noRot="1" noChangeAspect="1"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245A2A-82F2-4EB8-A936-10C9DA1DC766}" type="slidenum">
              <a:rPr lang="en-US" altLang="en-US"/>
              <a:pPr/>
              <a:t>70</a:t>
            </a:fld>
            <a:endParaRPr lang="en-US" altLang="en-US" dirty="0"/>
          </a:p>
        </p:txBody>
      </p:sp>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D41E02-B90C-4029-A1D9-7ED246A62943}" type="slidenum">
              <a:rPr lang="en-US" altLang="en-US"/>
              <a:pPr/>
              <a:t>71</a:t>
            </a:fld>
            <a:endParaRPr lang="en-US" altLang="en-US" dirty="0"/>
          </a:p>
        </p:txBody>
      </p:sp>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EA50BF-B24C-4573-8165-7970A24E202B}" type="slidenum">
              <a:rPr lang="en-US" altLang="en-US"/>
              <a:pPr/>
              <a:t>72</a:t>
            </a:fld>
            <a:endParaRPr lang="en-US" altLang="en-US" dirty="0"/>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946081-CA9E-40DF-ABF0-EB714E0C602F}" type="slidenum">
              <a:rPr lang="en-US" altLang="en-US"/>
              <a:pPr/>
              <a:t>10</a:t>
            </a:fld>
            <a:endParaRPr lang="en-US" altLang="en-US" dirty="0"/>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3E05DC-7F6E-4DA9-83CE-ADB81E760722}" type="slidenum">
              <a:rPr lang="en-US" altLang="en-US"/>
              <a:pPr/>
              <a:t>73</a:t>
            </a:fld>
            <a:endParaRPr lang="en-US" altLang="en-US" dirty="0"/>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A1E887-0F88-46E0-B84B-9DFEB50F0CF3}" type="slidenum">
              <a:rPr lang="en-US" altLang="en-US"/>
              <a:pPr/>
              <a:t>74</a:t>
            </a:fld>
            <a:endParaRPr lang="en-US" altLang="en-US" dirty="0"/>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F58C22-3296-4C50-8748-E313CB935622}" type="slidenum">
              <a:rPr lang="en-US" altLang="en-US"/>
              <a:pPr/>
              <a:t>75</a:t>
            </a:fld>
            <a:endParaRPr lang="en-US" altLang="en-US" dirty="0"/>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58DF4B-22E1-43E4-9D88-622C4816046F}" type="slidenum">
              <a:rPr lang="en-US" altLang="en-US"/>
              <a:pPr/>
              <a:t>76</a:t>
            </a:fld>
            <a:endParaRPr lang="en-US" altLang="en-US" dirty="0"/>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A3C72D-E95D-407A-B49C-95FDD4142346}" type="slidenum">
              <a:rPr lang="en-US" altLang="en-US"/>
              <a:pPr/>
              <a:t>77</a:t>
            </a:fld>
            <a:endParaRPr lang="en-US" altLang="en-US" dirty="0"/>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AFBD82-C8FE-4F2F-89C6-F7ADAC5D1A47}" type="slidenum">
              <a:rPr lang="en-US" altLang="en-US"/>
              <a:pPr/>
              <a:t>78</a:t>
            </a:fld>
            <a:endParaRPr lang="en-US" altLang="en-US" dirty="0"/>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6943D-0A13-4E8E-8373-BD44D6C66365}" type="slidenum">
              <a:rPr lang="en-US" altLang="en-US"/>
              <a:pPr/>
              <a:t>79</a:t>
            </a:fld>
            <a:endParaRPr lang="en-US" altLang="en-US" dirty="0"/>
          </a:p>
        </p:txBody>
      </p:sp>
      <p:sp>
        <p:nvSpPr>
          <p:cNvPr id="431106" name="Rectangle 2"/>
          <p:cNvSpPr>
            <a:spLocks noGrp="1" noRot="1" noChangeAspect="1" noChangeArrowheads="1" noTextEdit="1"/>
          </p:cNvSpPr>
          <p:nvPr>
            <p:ph type="sldImg"/>
          </p:nvPr>
        </p:nvSpPr>
        <p:spPr>
          <a:ln/>
        </p:spPr>
      </p:sp>
      <p:sp>
        <p:nvSpPr>
          <p:cNvPr id="4311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EA1166-A426-4109-A7FC-D3C08DF514F9}" type="slidenum">
              <a:rPr lang="en-US" altLang="en-US"/>
              <a:pPr/>
              <a:t>80</a:t>
            </a:fld>
            <a:endParaRPr lang="en-US" altLang="en-US" dirty="0"/>
          </a:p>
        </p:txBody>
      </p:sp>
      <p:sp>
        <p:nvSpPr>
          <p:cNvPr id="435202" name="Rectangle 2"/>
          <p:cNvSpPr>
            <a:spLocks noGrp="1" noRot="1" noChangeAspect="1" noChangeArrowheads="1" noTextEdit="1"/>
          </p:cNvSpPr>
          <p:nvPr>
            <p:ph type="sldImg"/>
          </p:nvPr>
        </p:nvSpPr>
        <p:spPr>
          <a:ln/>
        </p:spPr>
      </p:sp>
      <p:sp>
        <p:nvSpPr>
          <p:cNvPr id="4352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24D675-B8F8-457D-AA5E-9EE7210F889F}" type="slidenum">
              <a:rPr lang="en-US" altLang="en-US"/>
              <a:pPr/>
              <a:t>81</a:t>
            </a:fld>
            <a:endParaRPr lang="en-US" altLang="en-US" dirty="0"/>
          </a:p>
        </p:txBody>
      </p:sp>
      <p:sp>
        <p:nvSpPr>
          <p:cNvPr id="433154" name="Rectangle 2"/>
          <p:cNvSpPr>
            <a:spLocks noGrp="1" noRot="1" noChangeAspect="1" noChangeArrowheads="1" noTextEdit="1"/>
          </p:cNvSpPr>
          <p:nvPr>
            <p:ph type="sldImg"/>
          </p:nvPr>
        </p:nvSpPr>
        <p:spPr>
          <a:ln/>
        </p:spPr>
      </p:sp>
      <p:sp>
        <p:nvSpPr>
          <p:cNvPr id="4331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39D730-FF74-440C-A43D-DD55FA10C735}" type="slidenum">
              <a:rPr lang="en-US" altLang="en-US"/>
              <a:pPr/>
              <a:t>82</a:t>
            </a:fld>
            <a:endParaRPr lang="en-US" altLang="en-US" dirty="0"/>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AD679D-4CCC-449D-BD24-F73E3408352C}" type="slidenum">
              <a:rPr lang="en-US" altLang="en-US"/>
              <a:pPr/>
              <a:t>11</a:t>
            </a:fld>
            <a:endParaRPr lang="en-US" altLang="en-US" dirty="0"/>
          </a:p>
        </p:txBody>
      </p:sp>
      <p:sp>
        <p:nvSpPr>
          <p:cNvPr id="88066" name="Rectangle 1026"/>
          <p:cNvSpPr>
            <a:spLocks noGrp="1" noRot="1" noChangeAspect="1" noChangeArrowheads="1" noTextEdit="1"/>
          </p:cNvSpPr>
          <p:nvPr>
            <p:ph type="sldImg"/>
          </p:nvPr>
        </p:nvSpPr>
        <p:spPr>
          <a:ln/>
        </p:spPr>
      </p:sp>
      <p:sp>
        <p:nvSpPr>
          <p:cNvPr id="88067" name="Rectangle 1027"/>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DC2386-CEB8-4249-A6F2-66D1D9AE4E53}" type="slidenum">
              <a:rPr lang="en-US" altLang="en-US"/>
              <a:pPr/>
              <a:t>83</a:t>
            </a:fld>
            <a:endParaRPr lang="en-US" altLang="en-US" dirty="0"/>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7F7605-4D2B-4318-9A02-07D694271C23}" type="slidenum">
              <a:rPr lang="en-US" altLang="en-US"/>
              <a:pPr/>
              <a:t>84</a:t>
            </a:fld>
            <a:endParaRPr lang="en-US" altLang="en-US" dirty="0"/>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D7235D-4964-4010-9C87-26F4216DBFA9}" type="slidenum">
              <a:rPr lang="en-US" altLang="en-US"/>
              <a:pPr/>
              <a:t>85</a:t>
            </a:fld>
            <a:endParaRPr lang="en-US" altLang="en-US" dirty="0"/>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9B8B19-0060-4D34-A956-6F7B73A39D04}" type="slidenum">
              <a:rPr lang="en-US" altLang="en-US"/>
              <a:pPr/>
              <a:t>86</a:t>
            </a:fld>
            <a:endParaRPr lang="en-US" altLang="en-US" dirty="0"/>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ADAFD-4986-4C6B-9E73-81A44BF638CD}" type="slidenum">
              <a:rPr lang="en-US" altLang="en-US"/>
              <a:pPr/>
              <a:t>87</a:t>
            </a:fld>
            <a:endParaRPr lang="en-US" altLang="en-US" dirty="0"/>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9D718B-FFC2-4D3B-99FF-233788F9A904}" type="slidenum">
              <a:rPr lang="en-US" altLang="en-US"/>
              <a:pPr/>
              <a:t>88</a:t>
            </a:fld>
            <a:endParaRPr lang="en-US" altLang="en-US" dirty="0"/>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16C6D4-242B-4661-A564-8D2A14F0CD38}" type="slidenum">
              <a:rPr lang="en-US" altLang="en-US"/>
              <a:pPr/>
              <a:t>89</a:t>
            </a:fld>
            <a:endParaRPr lang="en-US" altLang="en-US" dirty="0"/>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4CAA67-79BC-4F25-98BE-C6DC47E5C91D}" type="slidenum">
              <a:rPr lang="en-US" altLang="en-US"/>
              <a:pPr/>
              <a:t>90</a:t>
            </a:fld>
            <a:endParaRPr lang="en-US" altLang="en-US" dirty="0"/>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7C6F-0F8A-464C-83CB-B39D8D5048BB}" type="slidenum">
              <a:rPr lang="en-US" altLang="en-US"/>
              <a:pPr/>
              <a:t>91</a:t>
            </a:fld>
            <a:endParaRPr lang="en-US" altLang="en-US" dirty="0"/>
          </a:p>
        </p:txBody>
      </p:sp>
      <p:sp>
        <p:nvSpPr>
          <p:cNvPr id="290818" name="Rectangle 2"/>
          <p:cNvSpPr>
            <a:spLocks noGrp="1" noRot="1" noChangeAspect="1" noChangeArrowheads="1" noTextEdit="1"/>
          </p:cNvSpPr>
          <p:nvPr>
            <p:ph type="sldImg"/>
          </p:nvPr>
        </p:nvSpPr>
        <p:spPr>
          <a:ln/>
        </p:spPr>
      </p:sp>
      <p:sp>
        <p:nvSpPr>
          <p:cNvPr id="29081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01C1AF-E93F-4F44-AD74-C12340257888}" type="slidenum">
              <a:rPr lang="en-US" altLang="en-US"/>
              <a:pPr/>
              <a:t>92</a:t>
            </a:fld>
            <a:endParaRPr lang="en-US" altLang="en-US" dirty="0"/>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1894A8-8298-4B50-B1E9-C66F1BA7C712}" type="slidenum">
              <a:rPr lang="en-US" altLang="en-US"/>
              <a:pPr/>
              <a:t>12</a:t>
            </a:fld>
            <a:endParaRPr lang="en-US" altLang="en-US" dirty="0"/>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EDA5F1-F096-4DA4-BFBB-0E327D061E52}" type="slidenum">
              <a:rPr lang="en-US" altLang="en-US"/>
              <a:pPr/>
              <a:t>93</a:t>
            </a:fld>
            <a:endParaRPr lang="en-US" altLang="en-US" dirty="0"/>
          </a:p>
        </p:txBody>
      </p:sp>
      <p:sp>
        <p:nvSpPr>
          <p:cNvPr id="406530" name="Rectangle 2"/>
          <p:cNvSpPr>
            <a:spLocks noGrp="1" noRot="1" noChangeAspect="1" noChangeArrowheads="1" noTextEdit="1"/>
          </p:cNvSpPr>
          <p:nvPr>
            <p:ph type="sldImg"/>
          </p:nvPr>
        </p:nvSpPr>
        <p:spPr>
          <a:ln/>
        </p:spPr>
      </p:sp>
      <p:sp>
        <p:nvSpPr>
          <p:cNvPr id="406531"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93F26D-9780-4A11-94AC-DF8F7044B172}" type="slidenum">
              <a:rPr lang="en-US" altLang="en-US"/>
              <a:pPr/>
              <a:t>94</a:t>
            </a:fld>
            <a:endParaRPr lang="en-US" altLang="en-US" dirty="0"/>
          </a:p>
        </p:txBody>
      </p:sp>
      <p:sp>
        <p:nvSpPr>
          <p:cNvPr id="408578" name="Rectangle 2"/>
          <p:cNvSpPr>
            <a:spLocks noGrp="1" noRot="1" noChangeAspect="1" noChangeArrowheads="1" noTextEdit="1"/>
          </p:cNvSpPr>
          <p:nvPr>
            <p:ph type="sldImg"/>
          </p:nvPr>
        </p:nvSpPr>
        <p:spPr>
          <a:ln/>
        </p:spPr>
      </p:sp>
      <p:sp>
        <p:nvSpPr>
          <p:cNvPr id="40857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97ECA9-2106-4559-9EA8-8A997DD88AEC}" type="slidenum">
              <a:rPr lang="en-US" altLang="en-US"/>
              <a:pPr/>
              <a:t>95</a:t>
            </a:fld>
            <a:endParaRPr lang="en-US" altLang="en-US" dirty="0"/>
          </a:p>
        </p:txBody>
      </p:sp>
      <p:sp>
        <p:nvSpPr>
          <p:cNvPr id="412674" name="Rectangle 2"/>
          <p:cNvSpPr>
            <a:spLocks noGrp="1" noRot="1" noChangeAspect="1" noChangeArrowheads="1" noTextEdit="1"/>
          </p:cNvSpPr>
          <p:nvPr>
            <p:ph type="sldImg"/>
          </p:nvPr>
        </p:nvSpPr>
        <p:spPr>
          <a:ln/>
        </p:spPr>
      </p:sp>
      <p:sp>
        <p:nvSpPr>
          <p:cNvPr id="41267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6ACC69-7C20-4947-803F-F7D08366DFCA}" type="slidenum">
              <a:rPr lang="en-US" altLang="en-US"/>
              <a:pPr/>
              <a:t>97</a:t>
            </a:fld>
            <a:endParaRPr lang="en-US" altLang="en-US" dirty="0"/>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32E6F0-32C4-47A3-A6EF-D38E07A25742}" type="slidenum">
              <a:rPr lang="en-US" altLang="en-US"/>
              <a:pPr/>
              <a:t>98</a:t>
            </a:fld>
            <a:endParaRPr lang="en-US" altLang="en-US" dirty="0"/>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E66455-D228-42AC-B392-B4EE862AD8FD}" type="slidenum">
              <a:rPr lang="en-US" altLang="en-US"/>
              <a:pPr/>
              <a:t>99</a:t>
            </a:fld>
            <a:endParaRPr lang="en-US" altLang="en-US" dirty="0"/>
          </a:p>
        </p:txBody>
      </p:sp>
      <p:sp>
        <p:nvSpPr>
          <p:cNvPr id="301058" name="Rectangle 2"/>
          <p:cNvSpPr>
            <a:spLocks noGrp="1" noRot="1" noChangeAspect="1" noChangeArrowheads="1" noTextEdit="1"/>
          </p:cNvSpPr>
          <p:nvPr>
            <p:ph type="sldImg"/>
          </p:nvPr>
        </p:nvSpPr>
        <p:spPr>
          <a:ln/>
        </p:spPr>
      </p:sp>
      <p:sp>
        <p:nvSpPr>
          <p:cNvPr id="301059"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13F37B-7DAA-4BB9-B23C-0C032C61726A}" type="slidenum">
              <a:rPr lang="en-US" altLang="en-US"/>
              <a:pPr/>
              <a:t>100</a:t>
            </a:fld>
            <a:endParaRPr lang="en-US" altLang="en-US" dirty="0"/>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F605ED-152F-4C41-A12E-1FE83F42D067}" type="slidenum">
              <a:rPr lang="en-US" altLang="en-US"/>
              <a:pPr/>
              <a:t>101</a:t>
            </a:fld>
            <a:endParaRPr lang="en-US" altLang="en-US" dirty="0"/>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AB5A8-599E-47BA-90B9-BBABB8BEBBD7}" type="slidenum">
              <a:rPr lang="en-US" altLang="en-US"/>
              <a:pPr/>
              <a:t>102</a:t>
            </a:fld>
            <a:endParaRPr lang="en-US" altLang="en-US" dirty="0"/>
          </a:p>
        </p:txBody>
      </p:sp>
      <p:sp>
        <p:nvSpPr>
          <p:cNvPr id="307202" name="Rectangle 2"/>
          <p:cNvSpPr>
            <a:spLocks noGrp="1" noRot="1" noChangeAspect="1" noChangeArrowheads="1" noTextEdit="1"/>
          </p:cNvSpPr>
          <p:nvPr>
            <p:ph type="sldImg"/>
          </p:nvPr>
        </p:nvSpPr>
        <p:spPr>
          <a:ln/>
        </p:spPr>
      </p:sp>
      <p:sp>
        <p:nvSpPr>
          <p:cNvPr id="307203" name="Rectangle 3"/>
          <p:cNvSpPr>
            <a:spLocks noGrp="1" noChangeArrowheads="1"/>
          </p:cNvSpPr>
          <p:nvPr>
            <p:ph type="body" idx="1"/>
          </p:nvPr>
        </p:nvSpPr>
        <p:spPr/>
        <p:txBody>
          <a:bodyPr/>
          <a:lstStyle/>
          <a:p>
            <a:endParaRPr lang="en-US" alt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76ED79-4DED-466D-BBB6-9B665C1C1260}" type="slidenum">
              <a:rPr lang="en-US" altLang="en-US"/>
              <a:pPr/>
              <a:t>104</a:t>
            </a:fld>
            <a:endParaRPr lang="en-US" altLang="en-US" dirty="0"/>
          </a:p>
        </p:txBody>
      </p:sp>
      <p:sp>
        <p:nvSpPr>
          <p:cNvPr id="333826" name="Rectangle 2"/>
          <p:cNvSpPr>
            <a:spLocks noGrp="1" noRot="1" noChangeAspect="1" noChangeArrowheads="1" noTextEdit="1"/>
          </p:cNvSpPr>
          <p:nvPr>
            <p:ph type="sldImg"/>
          </p:nvPr>
        </p:nvSpPr>
        <p:spPr>
          <a:ln/>
        </p:spPr>
      </p:sp>
      <p:sp>
        <p:nvSpPr>
          <p:cNvPr id="333827" name="Rectangle 3"/>
          <p:cNvSpPr>
            <a:spLocks noGrp="1" noChangeArrowheads="1"/>
          </p:cNvSpPr>
          <p:nvPr>
            <p:ph type="body" idx="1"/>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5AE036ED-77F6-47D8-80FF-EA46E81F9E07}" type="slidenum">
              <a:rPr lang="en-US" altLang="en-US"/>
              <a:pPr/>
              <a:t>‹#›</a:t>
            </a:fld>
            <a:endParaRPr lang="en-US" altLang="en-US" dirty="0"/>
          </a:p>
        </p:txBody>
      </p:sp>
    </p:spTree>
    <p:extLst>
      <p:ext uri="{BB962C8B-B14F-4D97-AF65-F5344CB8AC3E}">
        <p14:creationId xmlns:p14="http://schemas.microsoft.com/office/powerpoint/2010/main" val="3027854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4D4F9ED2-8042-4C48-9D82-7853BC692BC4}" type="slidenum">
              <a:rPr lang="en-US" altLang="en-US"/>
              <a:pPr/>
              <a:t>‹#›</a:t>
            </a:fld>
            <a:endParaRPr lang="en-US" altLang="en-US" dirty="0"/>
          </a:p>
        </p:txBody>
      </p:sp>
    </p:spTree>
    <p:extLst>
      <p:ext uri="{BB962C8B-B14F-4D97-AF65-F5344CB8AC3E}">
        <p14:creationId xmlns:p14="http://schemas.microsoft.com/office/powerpoint/2010/main" val="141100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181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181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803C0428-18E3-4EF7-95F9-B3335F3C83C5}" type="slidenum">
              <a:rPr lang="en-US" altLang="en-US"/>
              <a:pPr/>
              <a:t>‹#›</a:t>
            </a:fld>
            <a:endParaRPr lang="en-US" altLang="en-US" dirty="0"/>
          </a:p>
        </p:txBody>
      </p:sp>
    </p:spTree>
    <p:extLst>
      <p:ext uri="{BB962C8B-B14F-4D97-AF65-F5344CB8AC3E}">
        <p14:creationId xmlns:p14="http://schemas.microsoft.com/office/powerpoint/2010/main" val="149074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3C752F08-B96C-4BA3-B983-795D96C406FE}" type="slidenum">
              <a:rPr lang="en-US" altLang="en-US"/>
              <a:pPr/>
              <a:t>‹#›</a:t>
            </a:fld>
            <a:endParaRPr lang="en-US" altLang="en-US" dirty="0"/>
          </a:p>
        </p:txBody>
      </p:sp>
    </p:spTree>
    <p:extLst>
      <p:ext uri="{BB962C8B-B14F-4D97-AF65-F5344CB8AC3E}">
        <p14:creationId xmlns:p14="http://schemas.microsoft.com/office/powerpoint/2010/main" val="99173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6" name="Slide Number Placeholder 5"/>
          <p:cNvSpPr>
            <a:spLocks noGrp="1"/>
          </p:cNvSpPr>
          <p:nvPr>
            <p:ph type="sldNum" sz="quarter" idx="12"/>
          </p:nvPr>
        </p:nvSpPr>
        <p:spPr>
          <a:xfrm>
            <a:off x="685800" y="6248400"/>
            <a:ext cx="1905000" cy="457200"/>
          </a:xfrm>
          <a:prstGeom prst="rect">
            <a:avLst/>
          </a:prstGeom>
        </p:spPr>
        <p:txBody>
          <a:bodyPr/>
          <a:lstStyle>
            <a:lvl1pPr>
              <a:defRPr/>
            </a:lvl1pPr>
          </a:lstStyle>
          <a:p>
            <a:fld id="{3F704D89-D7F0-486E-9957-DB16674D87BB}" type="slidenum">
              <a:rPr lang="en-US" altLang="en-US"/>
              <a:pPr/>
              <a:t>‹#›</a:t>
            </a:fld>
            <a:endParaRPr lang="en-US" altLang="en-US" dirty="0"/>
          </a:p>
        </p:txBody>
      </p:sp>
    </p:spTree>
    <p:extLst>
      <p:ext uri="{BB962C8B-B14F-4D97-AF65-F5344CB8AC3E}">
        <p14:creationId xmlns:p14="http://schemas.microsoft.com/office/powerpoint/2010/main" val="3492818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F5B95F0A-30C8-4830-AEAF-535942922F28}" type="slidenum">
              <a:rPr lang="en-US" altLang="en-US"/>
              <a:pPr/>
              <a:t>‹#›</a:t>
            </a:fld>
            <a:endParaRPr lang="en-US" altLang="en-US" dirty="0"/>
          </a:p>
        </p:txBody>
      </p:sp>
    </p:spTree>
    <p:extLst>
      <p:ext uri="{BB962C8B-B14F-4D97-AF65-F5344CB8AC3E}">
        <p14:creationId xmlns:p14="http://schemas.microsoft.com/office/powerpoint/2010/main" val="1808540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8" name="Footer Placeholder 7"/>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9" name="Slide Number Placeholder 8"/>
          <p:cNvSpPr>
            <a:spLocks noGrp="1"/>
          </p:cNvSpPr>
          <p:nvPr>
            <p:ph type="sldNum" sz="quarter" idx="12"/>
          </p:nvPr>
        </p:nvSpPr>
        <p:spPr>
          <a:xfrm>
            <a:off x="685800" y="6248400"/>
            <a:ext cx="1905000" cy="457200"/>
          </a:xfrm>
          <a:prstGeom prst="rect">
            <a:avLst/>
          </a:prstGeom>
        </p:spPr>
        <p:txBody>
          <a:bodyPr/>
          <a:lstStyle>
            <a:lvl1pPr>
              <a:defRPr/>
            </a:lvl1pPr>
          </a:lstStyle>
          <a:p>
            <a:fld id="{61777E68-7BF1-4AEB-BC12-EF042128A74D}" type="slidenum">
              <a:rPr lang="en-US" altLang="en-US"/>
              <a:pPr/>
              <a:t>‹#›</a:t>
            </a:fld>
            <a:endParaRPr lang="en-US" altLang="en-US" dirty="0"/>
          </a:p>
        </p:txBody>
      </p:sp>
    </p:spTree>
    <p:extLst>
      <p:ext uri="{BB962C8B-B14F-4D97-AF65-F5344CB8AC3E}">
        <p14:creationId xmlns:p14="http://schemas.microsoft.com/office/powerpoint/2010/main" val="3850602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4" name="Footer Placeholder 3"/>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5" name="Slide Number Placeholder 4"/>
          <p:cNvSpPr>
            <a:spLocks noGrp="1"/>
          </p:cNvSpPr>
          <p:nvPr>
            <p:ph type="sldNum" sz="quarter" idx="12"/>
          </p:nvPr>
        </p:nvSpPr>
        <p:spPr>
          <a:xfrm>
            <a:off x="685800" y="6248400"/>
            <a:ext cx="1905000" cy="457200"/>
          </a:xfrm>
          <a:prstGeom prst="rect">
            <a:avLst/>
          </a:prstGeom>
        </p:spPr>
        <p:txBody>
          <a:bodyPr/>
          <a:lstStyle>
            <a:lvl1pPr>
              <a:defRPr/>
            </a:lvl1pPr>
          </a:lstStyle>
          <a:p>
            <a:fld id="{F2A11C0B-8B2F-43D7-8830-F0DAF446494D}" type="slidenum">
              <a:rPr lang="en-US" altLang="en-US"/>
              <a:pPr/>
              <a:t>‹#›</a:t>
            </a:fld>
            <a:endParaRPr lang="en-US" altLang="en-US" dirty="0"/>
          </a:p>
        </p:txBody>
      </p:sp>
    </p:spTree>
    <p:extLst>
      <p:ext uri="{BB962C8B-B14F-4D97-AF65-F5344CB8AC3E}">
        <p14:creationId xmlns:p14="http://schemas.microsoft.com/office/powerpoint/2010/main" val="2382461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3" name="Footer Placeholder 2"/>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4" name="Slide Number Placeholder 3"/>
          <p:cNvSpPr>
            <a:spLocks noGrp="1"/>
          </p:cNvSpPr>
          <p:nvPr>
            <p:ph type="sldNum" sz="quarter" idx="12"/>
          </p:nvPr>
        </p:nvSpPr>
        <p:spPr>
          <a:xfrm>
            <a:off x="685800" y="6248400"/>
            <a:ext cx="1905000" cy="457200"/>
          </a:xfrm>
          <a:prstGeom prst="rect">
            <a:avLst/>
          </a:prstGeom>
        </p:spPr>
        <p:txBody>
          <a:bodyPr/>
          <a:lstStyle>
            <a:lvl1pPr>
              <a:defRPr/>
            </a:lvl1pPr>
          </a:lstStyle>
          <a:p>
            <a:fld id="{13716F0C-01C0-4189-83A7-AB7524DEEF12}" type="slidenum">
              <a:rPr lang="en-US" altLang="en-US"/>
              <a:pPr/>
              <a:t>‹#›</a:t>
            </a:fld>
            <a:endParaRPr lang="en-US" altLang="en-US" dirty="0"/>
          </a:p>
        </p:txBody>
      </p:sp>
    </p:spTree>
    <p:extLst>
      <p:ext uri="{BB962C8B-B14F-4D97-AF65-F5344CB8AC3E}">
        <p14:creationId xmlns:p14="http://schemas.microsoft.com/office/powerpoint/2010/main" val="102591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C977C8D5-DFA4-4C10-8957-144605BB8FC5}" type="slidenum">
              <a:rPr lang="en-US" altLang="en-US"/>
              <a:pPr/>
              <a:t>‹#›</a:t>
            </a:fld>
            <a:endParaRPr lang="en-US" altLang="en-US" dirty="0"/>
          </a:p>
        </p:txBody>
      </p:sp>
    </p:spTree>
    <p:extLst>
      <p:ext uri="{BB962C8B-B14F-4D97-AF65-F5344CB8AC3E}">
        <p14:creationId xmlns:p14="http://schemas.microsoft.com/office/powerpoint/2010/main" val="321909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553200" y="6248400"/>
            <a:ext cx="1905000" cy="457200"/>
          </a:xfrm>
          <a:prstGeom prst="rect">
            <a:avLst/>
          </a:prstGeom>
        </p:spPr>
        <p:txBody>
          <a:bodyPr/>
          <a:lstStyle>
            <a:lvl1pPr>
              <a:defRPr/>
            </a:lvl1pPr>
          </a:lstStyle>
          <a:p>
            <a:endParaRPr lang="en-US" altLang="en-US" dirty="0"/>
          </a:p>
        </p:txBody>
      </p:sp>
      <p:sp>
        <p:nvSpPr>
          <p:cNvPr id="6" name="Footer Placeholder 5"/>
          <p:cNvSpPr>
            <a:spLocks noGrp="1"/>
          </p:cNvSpPr>
          <p:nvPr>
            <p:ph type="ftr" sz="quarter" idx="11"/>
          </p:nvPr>
        </p:nvSpPr>
        <p:spPr>
          <a:xfrm>
            <a:off x="3124200" y="6248400"/>
            <a:ext cx="2895600" cy="457200"/>
          </a:xfrm>
          <a:prstGeom prst="rect">
            <a:avLst/>
          </a:prstGeom>
        </p:spPr>
        <p:txBody>
          <a:bodyPr/>
          <a:lstStyle>
            <a:lvl1pPr>
              <a:defRPr/>
            </a:lvl1pPr>
          </a:lstStyle>
          <a:p>
            <a:endParaRPr lang="en-US" altLang="en-US" dirty="0"/>
          </a:p>
        </p:txBody>
      </p:sp>
      <p:sp>
        <p:nvSpPr>
          <p:cNvPr id="7" name="Slide Number Placeholder 6"/>
          <p:cNvSpPr>
            <a:spLocks noGrp="1"/>
          </p:cNvSpPr>
          <p:nvPr>
            <p:ph type="sldNum" sz="quarter" idx="12"/>
          </p:nvPr>
        </p:nvSpPr>
        <p:spPr>
          <a:xfrm>
            <a:off x="685800" y="6248400"/>
            <a:ext cx="1905000" cy="457200"/>
          </a:xfrm>
          <a:prstGeom prst="rect">
            <a:avLst/>
          </a:prstGeom>
        </p:spPr>
        <p:txBody>
          <a:bodyPr/>
          <a:lstStyle>
            <a:lvl1pPr>
              <a:defRPr/>
            </a:lvl1pPr>
          </a:lstStyle>
          <a:p>
            <a:fld id="{55B96F99-35AF-4E72-BCD7-7495715431AA}" type="slidenum">
              <a:rPr lang="en-US" altLang="en-US"/>
              <a:pPr/>
              <a:t>‹#›</a:t>
            </a:fld>
            <a:endParaRPr lang="en-US" altLang="en-US" dirty="0"/>
          </a:p>
        </p:txBody>
      </p:sp>
    </p:spTree>
    <p:extLst>
      <p:ext uri="{BB962C8B-B14F-4D97-AF65-F5344CB8AC3E}">
        <p14:creationId xmlns:p14="http://schemas.microsoft.com/office/powerpoint/2010/main" val="33817567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1027" name="Rectangle 3"/>
          <p:cNvSpPr>
            <a:spLocks noGrp="1" noChangeArrowheads="1"/>
          </p:cNvSpPr>
          <p:nvPr>
            <p:ph type="body" idx="1"/>
          </p:nvPr>
        </p:nvSpPr>
        <p:spPr bwMode="auto">
          <a:xfrm>
            <a:off x="685800"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hangingPunct="0">
        <a:spcBef>
          <a:spcPct val="20000"/>
        </a:spcBef>
        <a:spcAft>
          <a:spcPct val="0"/>
        </a:spcAft>
        <a:buChar char="–"/>
        <a:defRPr sz="2800">
          <a:solidFill>
            <a:schemeClr val="tx1"/>
          </a:solidFill>
          <a:latin typeface="Calibri" panose="020F0502020204030204" pitchFamily="34" charset="0"/>
          <a:cs typeface="Calibri" panose="020F0502020204030204" pitchFamily="34" charset="0"/>
        </a:defRPr>
      </a:lvl2pPr>
      <a:lvl3pPr marL="1143000" indent="-228600" algn="l" rtl="0" eaLnBrk="0" fontAlgn="base" hangingPunct="0">
        <a:spcBef>
          <a:spcPct val="20000"/>
        </a:spcBef>
        <a:spcAft>
          <a:spcPct val="0"/>
        </a:spcAft>
        <a:buChar char="•"/>
        <a:defRPr sz="2400">
          <a:solidFill>
            <a:schemeClr val="tx1"/>
          </a:solidFill>
          <a:latin typeface="Calibri" panose="020F0502020204030204" pitchFamily="34" charset="0"/>
          <a:cs typeface="Calibri" panose="020F0502020204030204" pitchFamily="34" charset="0"/>
        </a:defRPr>
      </a:lvl3pPr>
      <a:lvl4pPr marL="16002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4pPr>
      <a:lvl5pPr marL="2057400" indent="-228600" algn="l" rtl="0" eaLnBrk="0" fontAlgn="base" hangingPunct="0">
        <a:spcBef>
          <a:spcPct val="20000"/>
        </a:spcBef>
        <a:spcAft>
          <a:spcPct val="0"/>
        </a:spcAft>
        <a:buChar char="»"/>
        <a:defRPr sz="2200">
          <a:solidFill>
            <a:schemeClr val="tx1"/>
          </a:solidFill>
          <a:latin typeface="Calibri" panose="020F0502020204030204" pitchFamily="34" charset="0"/>
          <a:cs typeface="Calibri" panose="020F0502020204030204"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themeOverride" Target="../theme/themeOverride89.xml"/><Relationship Id="rId2" Type="http://schemas.openxmlformats.org/officeDocument/2006/relationships/slideLayout" Target="../slideLayouts/slideLayout2.xml"/><Relationship Id="rId3" Type="http://schemas.openxmlformats.org/officeDocument/2006/relationships/notesSlide" Target="../notesSlides/notesSlide96.xml"/></Relationships>
</file>

<file path=ppt/slides/_rels/slide101.xml.rels><?xml version="1.0" encoding="UTF-8" standalone="yes"?>
<Relationships xmlns="http://schemas.openxmlformats.org/package/2006/relationships"><Relationship Id="rId1" Type="http://schemas.openxmlformats.org/officeDocument/2006/relationships/themeOverride" Target="../theme/themeOverride90.xml"/><Relationship Id="rId2" Type="http://schemas.openxmlformats.org/officeDocument/2006/relationships/slideLayout" Target="../slideLayouts/slideLayout2.xml"/><Relationship Id="rId3" Type="http://schemas.openxmlformats.org/officeDocument/2006/relationships/notesSlide" Target="../notesSlides/notesSlide97.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8.xml"/><Relationship Id="rId4" Type="http://schemas.openxmlformats.org/officeDocument/2006/relationships/image" Target="../media/image43.png"/><Relationship Id="rId1" Type="http://schemas.openxmlformats.org/officeDocument/2006/relationships/themeOverride" Target="../theme/themeOverride91.xml"/><Relationship Id="rId2"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themeOverride" Target="../theme/themeOverride92.xml"/><Relationship Id="rId2" Type="http://schemas.openxmlformats.org/officeDocument/2006/relationships/slideLayout" Target="../slideLayouts/slideLayout2.xml"/><Relationship Id="rId3" Type="http://schemas.openxmlformats.org/officeDocument/2006/relationships/notesSlide" Target="../notesSlides/notesSlide99.xml"/></Relationships>
</file>

<file path=ppt/slides/_rels/slide105.xml.rels><?xml version="1.0" encoding="UTF-8" standalone="yes"?>
<Relationships xmlns="http://schemas.openxmlformats.org/package/2006/relationships"><Relationship Id="rId1" Type="http://schemas.openxmlformats.org/officeDocument/2006/relationships/themeOverride" Target="../theme/themeOverride93.xml"/><Relationship Id="rId2" Type="http://schemas.openxmlformats.org/officeDocument/2006/relationships/slideLayout" Target="../slideLayouts/slideLayout2.xml"/><Relationship Id="rId3" Type="http://schemas.openxmlformats.org/officeDocument/2006/relationships/notesSlide" Target="../notesSlides/notesSlide100.xml"/></Relationships>
</file>

<file path=ppt/slides/_rels/slide106.xml.rels><?xml version="1.0" encoding="UTF-8" standalone="yes"?>
<Relationships xmlns="http://schemas.openxmlformats.org/package/2006/relationships"><Relationship Id="rId1" Type="http://schemas.openxmlformats.org/officeDocument/2006/relationships/themeOverride" Target="../theme/themeOverride94.xml"/><Relationship Id="rId2" Type="http://schemas.openxmlformats.org/officeDocument/2006/relationships/slideLayout" Target="../slideLayouts/slideLayout2.xml"/><Relationship Id="rId3" Type="http://schemas.openxmlformats.org/officeDocument/2006/relationships/notesSlide" Target="../notesSlides/notesSlide101.xml"/></Relationships>
</file>

<file path=ppt/slides/_rels/slide107.xml.rels><?xml version="1.0" encoding="UTF-8" standalone="yes"?>
<Relationships xmlns="http://schemas.openxmlformats.org/package/2006/relationships"><Relationship Id="rId1" Type="http://schemas.openxmlformats.org/officeDocument/2006/relationships/themeOverride" Target="../theme/themeOverride95.xml"/><Relationship Id="rId2" Type="http://schemas.openxmlformats.org/officeDocument/2006/relationships/slideLayout" Target="../slideLayouts/slideLayout2.xml"/><Relationship Id="rId3" Type="http://schemas.openxmlformats.org/officeDocument/2006/relationships/notesSlide" Target="../notesSlides/notesSlide10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3.xml"/><Relationship Id="rId4" Type="http://schemas.openxmlformats.org/officeDocument/2006/relationships/image" Target="../media/image44.png"/><Relationship Id="rId1" Type="http://schemas.openxmlformats.org/officeDocument/2006/relationships/themeOverride" Target="../theme/themeOverride96.xml"/><Relationship Id="rId2"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4.xml"/><Relationship Id="rId4" Type="http://schemas.openxmlformats.org/officeDocument/2006/relationships/image" Target="../media/image45.png"/><Relationship Id="rId1" Type="http://schemas.openxmlformats.org/officeDocument/2006/relationships/themeOverride" Target="../theme/themeOverride97.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3.png"/><Relationship Id="rId1" Type="http://schemas.openxmlformats.org/officeDocument/2006/relationships/themeOverride" Target="../theme/themeOverride8.xml"/><Relationship Id="rId2"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05.xml"/><Relationship Id="rId4" Type="http://schemas.openxmlformats.org/officeDocument/2006/relationships/image" Target="../media/image46.png"/><Relationship Id="rId1" Type="http://schemas.openxmlformats.org/officeDocument/2006/relationships/themeOverride" Target="../theme/themeOverride98.xml"/><Relationship Id="rId2"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6.xml"/><Relationship Id="rId4" Type="http://schemas.openxmlformats.org/officeDocument/2006/relationships/image" Target="../media/image47.png"/><Relationship Id="rId1" Type="http://schemas.openxmlformats.org/officeDocument/2006/relationships/themeOverride" Target="../theme/themeOverride99.xml"/><Relationship Id="rId2"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7.xml"/><Relationship Id="rId4" Type="http://schemas.openxmlformats.org/officeDocument/2006/relationships/image" Target="../media/image48.png"/><Relationship Id="rId1" Type="http://schemas.openxmlformats.org/officeDocument/2006/relationships/themeOverride" Target="../theme/themeOverride100.xml"/><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8.xml"/><Relationship Id="rId4" Type="http://schemas.openxmlformats.org/officeDocument/2006/relationships/image" Target="../media/image49.png"/><Relationship Id="rId1" Type="http://schemas.openxmlformats.org/officeDocument/2006/relationships/themeOverride" Target="../theme/themeOverride101.xml"/><Relationship Id="rId2"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themeOverride" Target="../theme/themeOverride102.xml"/><Relationship Id="rId2" Type="http://schemas.openxmlformats.org/officeDocument/2006/relationships/slideLayout" Target="../slideLayouts/slideLayout2.xml"/><Relationship Id="rId3" Type="http://schemas.openxmlformats.org/officeDocument/2006/relationships/notesSlide" Target="../notesSlides/notesSlide109.xml"/></Relationships>
</file>

<file path=ppt/slides/_rels/slide115.xml.rels><?xml version="1.0" encoding="UTF-8" standalone="yes"?>
<Relationships xmlns="http://schemas.openxmlformats.org/package/2006/relationships"><Relationship Id="rId1" Type="http://schemas.openxmlformats.org/officeDocument/2006/relationships/themeOverride" Target="../theme/themeOverride103.xml"/><Relationship Id="rId2" Type="http://schemas.openxmlformats.org/officeDocument/2006/relationships/slideLayout" Target="../slideLayouts/slideLayout2.xml"/><Relationship Id="rId3" Type="http://schemas.openxmlformats.org/officeDocument/2006/relationships/notesSlide" Target="../notesSlides/notesSlide110.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1.xml"/><Relationship Id="rId4" Type="http://schemas.openxmlformats.org/officeDocument/2006/relationships/image" Target="../media/image50.png"/><Relationship Id="rId1" Type="http://schemas.openxmlformats.org/officeDocument/2006/relationships/themeOverride" Target="../theme/themeOverride104.xml"/><Relationship Id="rId2"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themeOverride" Target="../theme/themeOverride105.xml"/><Relationship Id="rId2" Type="http://schemas.openxmlformats.org/officeDocument/2006/relationships/slideLayout" Target="../slideLayouts/slideLayout2.xml"/><Relationship Id="rId3" Type="http://schemas.openxmlformats.org/officeDocument/2006/relationships/notesSlide" Target="../notesSlides/notesSlide11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3.xml"/><Relationship Id="rId4" Type="http://schemas.openxmlformats.org/officeDocument/2006/relationships/image" Target="../media/image51.png"/><Relationship Id="rId1" Type="http://schemas.openxmlformats.org/officeDocument/2006/relationships/themeOverride" Target="../theme/themeOverride106.xml"/><Relationship Id="rId2"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themeOverride" Target="../theme/themeOverride107.xml"/><Relationship Id="rId2" Type="http://schemas.openxmlformats.org/officeDocument/2006/relationships/slideLayout" Target="../slideLayouts/slideLayout2.xml"/><Relationship Id="rId3"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4.PNG"/><Relationship Id="rId1" Type="http://schemas.openxmlformats.org/officeDocument/2006/relationships/themeOverride" Target="../theme/themeOverride9.xml"/><Relationship Id="rId2"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themeOverride" Target="../theme/themeOverride108.xml"/><Relationship Id="rId2" Type="http://schemas.openxmlformats.org/officeDocument/2006/relationships/slideLayout" Target="../slideLayouts/slideLayout2.xml"/><Relationship Id="rId3" Type="http://schemas.openxmlformats.org/officeDocument/2006/relationships/notesSlide" Target="../notesSlides/notesSlide115.xml"/></Relationships>
</file>

<file path=ppt/slides/_rels/slide121.xml.rels><?xml version="1.0" encoding="UTF-8" standalone="yes"?>
<Relationships xmlns="http://schemas.openxmlformats.org/package/2006/relationships"><Relationship Id="rId1" Type="http://schemas.openxmlformats.org/officeDocument/2006/relationships/themeOverride" Target="../theme/themeOverride109.xml"/><Relationship Id="rId2" Type="http://schemas.openxmlformats.org/officeDocument/2006/relationships/slideLayout" Target="../slideLayouts/slideLayout2.xml"/><Relationship Id="rId3" Type="http://schemas.openxmlformats.org/officeDocument/2006/relationships/notesSlide" Target="../notesSlides/notesSlide116.xml"/></Relationships>
</file>

<file path=ppt/slides/_rels/slide122.xml.rels><?xml version="1.0" encoding="UTF-8" standalone="yes"?>
<Relationships xmlns="http://schemas.openxmlformats.org/package/2006/relationships"><Relationship Id="rId1" Type="http://schemas.openxmlformats.org/officeDocument/2006/relationships/themeOverride" Target="../theme/themeOverride110.xml"/><Relationship Id="rId2" Type="http://schemas.openxmlformats.org/officeDocument/2006/relationships/slideLayout" Target="../slideLayouts/slideLayout2.xml"/><Relationship Id="rId3" Type="http://schemas.openxmlformats.org/officeDocument/2006/relationships/notesSlide" Target="../notesSlides/notesSlide117.xml"/></Relationships>
</file>

<file path=ppt/slides/_rels/slide123.xml.rels><?xml version="1.0" encoding="UTF-8" standalone="yes"?>
<Relationships xmlns="http://schemas.openxmlformats.org/package/2006/relationships"><Relationship Id="rId1" Type="http://schemas.openxmlformats.org/officeDocument/2006/relationships/themeOverride" Target="../theme/themeOverride111.xml"/><Relationship Id="rId2" Type="http://schemas.openxmlformats.org/officeDocument/2006/relationships/slideLayout" Target="../slideLayouts/slideLayout2.xml"/><Relationship Id="rId3" Type="http://schemas.openxmlformats.org/officeDocument/2006/relationships/notesSlide" Target="../notesSlides/notesSlide118.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9.xml"/><Relationship Id="rId4" Type="http://schemas.openxmlformats.org/officeDocument/2006/relationships/image" Target="../media/image52.png"/><Relationship Id="rId1" Type="http://schemas.openxmlformats.org/officeDocument/2006/relationships/themeOverride" Target="../theme/themeOverride112.xml"/><Relationship Id="rId2"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0.xml"/><Relationship Id="rId4" Type="http://schemas.openxmlformats.org/officeDocument/2006/relationships/image" Target="../media/image53.png"/><Relationship Id="rId1" Type="http://schemas.openxmlformats.org/officeDocument/2006/relationships/themeOverride" Target="../theme/themeOverride113.xml"/><Relationship Id="rId2"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1.xml"/><Relationship Id="rId4" Type="http://schemas.openxmlformats.org/officeDocument/2006/relationships/image" Target="../media/image54.png"/><Relationship Id="rId1" Type="http://schemas.openxmlformats.org/officeDocument/2006/relationships/themeOverride" Target="../theme/themeOverride114.xml"/><Relationship Id="rId2"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2.xml"/><Relationship Id="rId4" Type="http://schemas.openxmlformats.org/officeDocument/2006/relationships/image" Target="../media/image55.png"/><Relationship Id="rId1" Type="http://schemas.openxmlformats.org/officeDocument/2006/relationships/themeOverride" Target="../theme/themeOverride115.xml"/><Relationship Id="rId2"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3.xml"/><Relationship Id="rId4" Type="http://schemas.openxmlformats.org/officeDocument/2006/relationships/image" Target="../media/image55.png"/><Relationship Id="rId1" Type="http://schemas.openxmlformats.org/officeDocument/2006/relationships/themeOverride" Target="../theme/themeOverride116.xml"/><Relationship Id="rId2"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themeOverride" Target="../theme/themeOverride117.xml"/><Relationship Id="rId2" Type="http://schemas.openxmlformats.org/officeDocument/2006/relationships/slideLayout" Target="../slideLayouts/slideLayout2.xml"/><Relationship Id="rId3" Type="http://schemas.openxmlformats.org/officeDocument/2006/relationships/notesSlide" Target="../notesSlides/notesSlide12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5.PNG"/><Relationship Id="rId1" Type="http://schemas.openxmlformats.org/officeDocument/2006/relationships/themeOverride" Target="../theme/themeOverride10.xml"/><Relationship Id="rId2"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themeOverride" Target="../theme/themeOverride118.xml"/><Relationship Id="rId2" Type="http://schemas.openxmlformats.org/officeDocument/2006/relationships/slideLayout" Target="../slideLayouts/slideLayout2.xml"/><Relationship Id="rId3" Type="http://schemas.openxmlformats.org/officeDocument/2006/relationships/notesSlide" Target="../notesSlides/notesSlide125.xml"/></Relationships>
</file>

<file path=ppt/slides/_rels/slide1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6.png"/><Relationship Id="rId1" Type="http://schemas.openxmlformats.org/officeDocument/2006/relationships/themeOverride" Target="../theme/themeOverride12.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7.png"/><Relationship Id="rId1" Type="http://schemas.openxmlformats.org/officeDocument/2006/relationships/themeOverride" Target="../theme/themeOverride13.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8.PNG"/><Relationship Id="rId1" Type="http://schemas.openxmlformats.org/officeDocument/2006/relationships/themeOverride" Target="../theme/themeOverride14.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Layout" Target="../slideLayouts/slideLayout2.xml"/><Relationship Id="rId3"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9.png"/><Relationship Id="rId1" Type="http://schemas.openxmlformats.org/officeDocument/2006/relationships/themeOverride" Target="../theme/themeOverride18.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0.png"/><Relationship Id="rId1" Type="http://schemas.openxmlformats.org/officeDocument/2006/relationships/themeOverride" Target="../theme/themeOverride19.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1.png"/><Relationship Id="rId1" Type="http://schemas.openxmlformats.org/officeDocument/2006/relationships/themeOverride" Target="../theme/themeOverride20.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12.png"/><Relationship Id="rId1" Type="http://schemas.openxmlformats.org/officeDocument/2006/relationships/themeOverride" Target="../theme/themeOverride21.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slideLayout" Target="../slideLayouts/slideLayout2.xml"/><Relationship Id="rId3"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themeOverride" Target="../theme/themeOverride24.x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themeOverride" Target="../theme/themeOverride25.xml"/><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themeOverride" Target="../theme/themeOverride26.xml"/><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themeOverride" Target="../theme/themeOverride27.xml"/><Relationship Id="rId2" Type="http://schemas.openxmlformats.org/officeDocument/2006/relationships/slideLayout" Target="../slideLayouts/slideLayout2.xml"/><Relationship Id="rId3"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themeOverride" Target="../theme/themeOverride28.xml"/><Relationship Id="rId2" Type="http://schemas.openxmlformats.org/officeDocument/2006/relationships/slideLayout" Target="../slideLayouts/slideLayout2.xml"/><Relationship Id="rId3"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15.png"/><Relationship Id="rId1" Type="http://schemas.openxmlformats.org/officeDocument/2006/relationships/themeOverride" Target="../theme/themeOverride29.x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16.png"/><Relationship Id="rId1" Type="http://schemas.openxmlformats.org/officeDocument/2006/relationships/themeOverride" Target="../theme/themeOverride30.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17.png"/><Relationship Id="rId1" Type="http://schemas.openxmlformats.org/officeDocument/2006/relationships/themeOverride" Target="../theme/themeOverride31.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18.png"/><Relationship Id="rId1" Type="http://schemas.openxmlformats.org/officeDocument/2006/relationships/themeOverride" Target="../theme/themeOverride32.x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19.png"/><Relationship Id="rId1" Type="http://schemas.openxmlformats.org/officeDocument/2006/relationships/themeOverride" Target="../theme/themeOverride33.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20.png"/><Relationship Id="rId1" Type="http://schemas.openxmlformats.org/officeDocument/2006/relationships/themeOverride" Target="../theme/themeOverride34.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1.png"/><Relationship Id="rId1" Type="http://schemas.openxmlformats.org/officeDocument/2006/relationships/themeOverride" Target="../theme/themeOverride35.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image" Target="../media/image22.png"/><Relationship Id="rId1" Type="http://schemas.openxmlformats.org/officeDocument/2006/relationships/themeOverride" Target="../theme/themeOverride36.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themeOverride" Target="../theme/themeOverride37.xml"/><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themeOverride" Target="../theme/themeOverride38.xml"/><Relationship Id="rId2" Type="http://schemas.openxmlformats.org/officeDocument/2006/relationships/slideLayout" Target="../slideLayouts/slideLayout2.xml"/><Relationship Id="rId3"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themeOverride" Target="../theme/themeOverride39.xml"/><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image" Target="../media/image23.png"/><Relationship Id="rId1" Type="http://schemas.openxmlformats.org/officeDocument/2006/relationships/themeOverride" Target="../theme/themeOverride40.x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themeOverride" Target="../theme/themeOverride41.xml"/><Relationship Id="rId2" Type="http://schemas.openxmlformats.org/officeDocument/2006/relationships/slideLayout" Target="../slideLayouts/slideLayout2.xml"/><Relationship Id="rId3"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themeOverride" Target="../theme/themeOverride42.xml"/><Relationship Id="rId2" Type="http://schemas.openxmlformats.org/officeDocument/2006/relationships/slideLayout" Target="../slideLayouts/slideLayout2.xml"/><Relationship Id="rId3"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image" Target="../media/image24.png"/><Relationship Id="rId1" Type="http://schemas.openxmlformats.org/officeDocument/2006/relationships/themeOverride" Target="../theme/themeOverride43.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themeOverride" Target="../theme/themeOverride44.xml"/><Relationship Id="rId2" Type="http://schemas.openxmlformats.org/officeDocument/2006/relationships/slideLayout" Target="../slideLayouts/slideLayout2.xml"/><Relationship Id="rId3"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themeOverride" Target="../theme/themeOverride45.xml"/><Relationship Id="rId2" Type="http://schemas.openxmlformats.org/officeDocument/2006/relationships/slideLayout" Target="../slideLayouts/slideLayout2.xml"/><Relationship Id="rId3"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themeOverride" Target="../theme/themeOverride46.xml"/><Relationship Id="rId2" Type="http://schemas.openxmlformats.org/officeDocument/2006/relationships/slideLayout" Target="../slideLayouts/slideLayout2.xml"/><Relationship Id="rId3"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image" Target="../media/image25.gif"/><Relationship Id="rId5" Type="http://schemas.openxmlformats.org/officeDocument/2006/relationships/image" Target="../media/image26.gif"/><Relationship Id="rId1" Type="http://schemas.openxmlformats.org/officeDocument/2006/relationships/themeOverride" Target="../theme/themeOverride47.x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themeOverride" Target="../theme/themeOverride48.xml"/><Relationship Id="rId2" Type="http://schemas.openxmlformats.org/officeDocument/2006/relationships/slideLayout" Target="../slideLayouts/slideLayout2.xml"/><Relationship Id="rId3"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27.png"/><Relationship Id="rId1" Type="http://schemas.openxmlformats.org/officeDocument/2006/relationships/themeOverride" Target="../theme/themeOverride49.x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themeOverride" Target="../theme/themeOverride50.xml"/><Relationship Id="rId2" Type="http://schemas.openxmlformats.org/officeDocument/2006/relationships/slideLayout" Target="../slideLayouts/slideLayout2.xml"/><Relationship Id="rId3"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1" Type="http://schemas.openxmlformats.org/officeDocument/2006/relationships/themeOverride" Target="../theme/themeOverride51.xml"/><Relationship Id="rId2" Type="http://schemas.openxmlformats.org/officeDocument/2006/relationships/slideLayout" Target="../slideLayouts/slideLayout2.xml"/><Relationship Id="rId3"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themeOverride" Target="../theme/themeOverride52.xml"/><Relationship Id="rId2" Type="http://schemas.openxmlformats.org/officeDocument/2006/relationships/slideLayout" Target="../slideLayouts/slideLayout2.xml"/><Relationship Id="rId3"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themeOverride" Target="../theme/themeOverride53.xml"/><Relationship Id="rId2" Type="http://schemas.openxmlformats.org/officeDocument/2006/relationships/slideLayout" Target="../slideLayouts/slideLayout2.xml"/><Relationship Id="rId3"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1" Type="http://schemas.openxmlformats.org/officeDocument/2006/relationships/themeOverride" Target="../theme/themeOverride54.xml"/><Relationship Id="rId2" Type="http://schemas.openxmlformats.org/officeDocument/2006/relationships/slideLayout" Target="../slideLayouts/slideLayout2.xml"/><Relationship Id="rId3"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image" Target="../media/image29.png"/><Relationship Id="rId1" Type="http://schemas.openxmlformats.org/officeDocument/2006/relationships/themeOverride" Target="../theme/themeOverride55.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themeOverride" Target="../theme/themeOverride56.xml"/><Relationship Id="rId2" Type="http://schemas.openxmlformats.org/officeDocument/2006/relationships/slideLayout" Target="../slideLayouts/slideLayout2.xml"/><Relationship Id="rId3"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1" Type="http://schemas.openxmlformats.org/officeDocument/2006/relationships/themeOverride" Target="../theme/themeOverride57.xml"/><Relationship Id="rId2" Type="http://schemas.openxmlformats.org/officeDocument/2006/relationships/slideLayout" Target="../slideLayouts/slideLayout2.xml"/><Relationship Id="rId3"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themeOverride" Target="../theme/themeOverride58.xml"/><Relationship Id="rId2" Type="http://schemas.openxmlformats.org/officeDocument/2006/relationships/slideLayout" Target="../slideLayouts/slideLayout2.xml"/><Relationship Id="rId3"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30.png"/><Relationship Id="rId1" Type="http://schemas.openxmlformats.org/officeDocument/2006/relationships/themeOverride" Target="../theme/themeOverride59.x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31.png"/><Relationship Id="rId1" Type="http://schemas.openxmlformats.org/officeDocument/2006/relationships/themeOverride" Target="../theme/themeOverride60.x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image" Target="../media/image32.png"/><Relationship Id="rId1" Type="http://schemas.openxmlformats.org/officeDocument/2006/relationships/themeOverride" Target="../theme/themeOverride61.x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image" Target="../media/image33.png"/><Relationship Id="rId1" Type="http://schemas.openxmlformats.org/officeDocument/2006/relationships/themeOverride" Target="../theme/themeOverride62.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Layout" Target="../slideLayouts/slideLayout2.xml"/><Relationship Id="rId3"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image" Target="../media/image33.png"/><Relationship Id="rId1" Type="http://schemas.openxmlformats.org/officeDocument/2006/relationships/themeOverride" Target="../theme/themeOverride63.x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image" Target="../media/image34.png"/><Relationship Id="rId1" Type="http://schemas.openxmlformats.org/officeDocument/2006/relationships/themeOverride" Target="../theme/themeOverride64.x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image" Target="../media/image35.png"/><Relationship Id="rId1" Type="http://schemas.openxmlformats.org/officeDocument/2006/relationships/themeOverride" Target="../theme/themeOverride65.x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image" Target="../media/image36.png"/><Relationship Id="rId1" Type="http://schemas.openxmlformats.org/officeDocument/2006/relationships/themeOverride" Target="../theme/themeOverride66.x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themeOverride" Target="../theme/themeOverride67.xml"/><Relationship Id="rId2" Type="http://schemas.openxmlformats.org/officeDocument/2006/relationships/slideLayout" Target="../slideLayouts/slideLayout2.xml"/><Relationship Id="rId3"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1" Type="http://schemas.openxmlformats.org/officeDocument/2006/relationships/themeOverride" Target="../theme/themeOverride68.xml"/><Relationship Id="rId2" Type="http://schemas.openxmlformats.org/officeDocument/2006/relationships/slideLayout" Target="../slideLayouts/slideLayout2.xml"/><Relationship Id="rId3"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image" Target="../media/image37.png"/><Relationship Id="rId1" Type="http://schemas.openxmlformats.org/officeDocument/2006/relationships/themeOverride" Target="../theme/themeOverride69.x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4.xml"/><Relationship Id="rId4" Type="http://schemas.openxmlformats.org/officeDocument/2006/relationships/image" Target="../media/image38.png"/><Relationship Id="rId1" Type="http://schemas.openxmlformats.org/officeDocument/2006/relationships/themeOverride" Target="../theme/themeOverride70.x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image" Target="../media/image39.png"/><Relationship Id="rId1" Type="http://schemas.openxmlformats.org/officeDocument/2006/relationships/themeOverride" Target="../theme/themeOverride71.x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0.png"/></Relationships>
</file>

<file path=ppt/slides/_rels/slide82.xml.rels><?xml version="1.0" encoding="UTF-8" standalone="yes"?>
<Relationships xmlns="http://schemas.openxmlformats.org/package/2006/relationships"><Relationship Id="rId1" Type="http://schemas.openxmlformats.org/officeDocument/2006/relationships/themeOverride" Target="../theme/themeOverride72.xml"/><Relationship Id="rId2" Type="http://schemas.openxmlformats.org/officeDocument/2006/relationships/slideLayout" Target="../slideLayouts/slideLayout2.xml"/><Relationship Id="rId3"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themeOverride" Target="../theme/themeOverride73.xml"/><Relationship Id="rId2" Type="http://schemas.openxmlformats.org/officeDocument/2006/relationships/slideLayout" Target="../slideLayouts/slideLayout2.xml"/><Relationship Id="rId3"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1" Type="http://schemas.openxmlformats.org/officeDocument/2006/relationships/themeOverride" Target="../theme/themeOverride74.xml"/><Relationship Id="rId2" Type="http://schemas.openxmlformats.org/officeDocument/2006/relationships/slideLayout" Target="../slideLayouts/slideLayout2.xml"/><Relationship Id="rId3"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2.xml"/><Relationship Id="rId4" Type="http://schemas.openxmlformats.org/officeDocument/2006/relationships/image" Target="../media/image41.png"/><Relationship Id="rId1" Type="http://schemas.openxmlformats.org/officeDocument/2006/relationships/themeOverride" Target="../theme/themeOverride75.x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themeOverride" Target="../theme/themeOverride76.xml"/><Relationship Id="rId2" Type="http://schemas.openxmlformats.org/officeDocument/2006/relationships/slideLayout" Target="../slideLayouts/slideLayout2.xml"/><Relationship Id="rId3"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4.xml"/><Relationship Id="rId4" Type="http://schemas.openxmlformats.org/officeDocument/2006/relationships/image" Target="../media/image42.gif"/><Relationship Id="rId1" Type="http://schemas.openxmlformats.org/officeDocument/2006/relationships/themeOverride" Target="../theme/themeOverride77.x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themeOverride" Target="../theme/themeOverride78.xml"/><Relationship Id="rId2" Type="http://schemas.openxmlformats.org/officeDocument/2006/relationships/slideLayout" Target="../slideLayouts/slideLayout2.xml"/><Relationship Id="rId3"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themeOverride" Target="../theme/themeOverride79.xml"/><Relationship Id="rId2" Type="http://schemas.openxmlformats.org/officeDocument/2006/relationships/slideLayout" Target="../slideLayouts/slideLayout2.xml"/><Relationship Id="rId3"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themeOverride" Target="../theme/themeOverride80.xml"/><Relationship Id="rId2" Type="http://schemas.openxmlformats.org/officeDocument/2006/relationships/slideLayout" Target="../slideLayouts/slideLayout2.xml"/><Relationship Id="rId3"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1" Type="http://schemas.openxmlformats.org/officeDocument/2006/relationships/themeOverride" Target="../theme/themeOverride81.xml"/><Relationship Id="rId2" Type="http://schemas.openxmlformats.org/officeDocument/2006/relationships/slideLayout" Target="../slideLayouts/slideLayout2.xml"/><Relationship Id="rId3"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1" Type="http://schemas.openxmlformats.org/officeDocument/2006/relationships/themeOverride" Target="../theme/themeOverride82.xml"/><Relationship Id="rId2" Type="http://schemas.openxmlformats.org/officeDocument/2006/relationships/slideLayout" Target="../slideLayouts/slideLayout2.xml"/><Relationship Id="rId3"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1" Type="http://schemas.openxmlformats.org/officeDocument/2006/relationships/themeOverride" Target="../theme/themeOverride83.xml"/><Relationship Id="rId2" Type="http://schemas.openxmlformats.org/officeDocument/2006/relationships/slideLayout" Target="../slideLayouts/slideLayout2.xml"/><Relationship Id="rId3"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1" Type="http://schemas.openxmlformats.org/officeDocument/2006/relationships/themeOverride" Target="../theme/themeOverride84.xml"/><Relationship Id="rId2" Type="http://schemas.openxmlformats.org/officeDocument/2006/relationships/slideLayout" Target="../slideLayouts/slideLayout2.xml"/><Relationship Id="rId3" Type="http://schemas.openxmlformats.org/officeDocument/2006/relationships/notesSlide" Target="../notesSlides/notesSlide91.xml"/></Relationships>
</file>

<file path=ppt/slides/_rels/slide95.xml.rels><?xml version="1.0" encoding="UTF-8" standalone="yes"?>
<Relationships xmlns="http://schemas.openxmlformats.org/package/2006/relationships"><Relationship Id="rId1" Type="http://schemas.openxmlformats.org/officeDocument/2006/relationships/themeOverride" Target="../theme/themeOverride85.xml"/><Relationship Id="rId2" Type="http://schemas.openxmlformats.org/officeDocument/2006/relationships/slideLayout" Target="../slideLayouts/slideLayout2.xml"/><Relationship Id="rId3"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themeOverride" Target="../theme/themeOverride86.xml"/><Relationship Id="rId2" Type="http://schemas.openxmlformats.org/officeDocument/2006/relationships/slideLayout" Target="../slideLayouts/slideLayout2.xml"/><Relationship Id="rId3" Type="http://schemas.openxmlformats.org/officeDocument/2006/relationships/notesSlide" Target="../notesSlides/notesSlide93.xml"/></Relationships>
</file>

<file path=ppt/slides/_rels/slide98.xml.rels><?xml version="1.0" encoding="UTF-8" standalone="yes"?>
<Relationships xmlns="http://schemas.openxmlformats.org/package/2006/relationships"><Relationship Id="rId1" Type="http://schemas.openxmlformats.org/officeDocument/2006/relationships/themeOverride" Target="../theme/themeOverride87.xml"/><Relationship Id="rId2" Type="http://schemas.openxmlformats.org/officeDocument/2006/relationships/slideLayout" Target="../slideLayouts/slideLayout2.xml"/><Relationship Id="rId3" Type="http://schemas.openxmlformats.org/officeDocument/2006/relationships/notesSlide" Target="../notesSlides/notesSlide94.xml"/></Relationships>
</file>

<file path=ppt/slides/_rels/slide99.xml.rels><?xml version="1.0" encoding="UTF-8" standalone="yes"?>
<Relationships xmlns="http://schemas.openxmlformats.org/package/2006/relationships"><Relationship Id="rId1" Type="http://schemas.openxmlformats.org/officeDocument/2006/relationships/themeOverride" Target="../theme/themeOverride88.xml"/><Relationship Id="rId2" Type="http://schemas.openxmlformats.org/officeDocument/2006/relationships/slideLayout" Target="../slideLayouts/slideLayout2.xml"/><Relationship Id="rId3"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172" name="Rectangle 4"/>
          <p:cNvSpPr>
            <a:spLocks noGrp="1" noChangeArrowheads="1"/>
          </p:cNvSpPr>
          <p:nvPr>
            <p:ph type="subTitle" idx="1"/>
          </p:nvPr>
        </p:nvSpPr>
        <p:spPr>
          <a:xfrm>
            <a:off x="152399" y="3124200"/>
            <a:ext cx="4114801" cy="2971800"/>
          </a:xfrm>
          <a:noFill/>
          <a:extLst>
            <a:ext uri="{909E8E84-426E-40dd-AFC4-6F175D3DCCD1}">
              <a14:hiddenFill xmlns:a14="http://schemas.microsoft.com/office/drawing/2010/main">
                <a:solidFill>
                  <a:srgbClr val="C7C3DA"/>
                </a:solidFill>
              </a14:hiddenFill>
            </a:ext>
          </a:extLst>
        </p:spPr>
        <p:txBody>
          <a:bodyPr/>
          <a:lstStyle/>
          <a:p>
            <a:r>
              <a:rPr lang="en-US" altLang="en-US" sz="4000" dirty="0">
                <a:solidFill>
                  <a:schemeClr val="bg1"/>
                </a:solidFill>
                <a:latin typeface="Arial" charset="0"/>
              </a:rPr>
              <a:t>Data </a:t>
            </a:r>
          </a:p>
          <a:p>
            <a:r>
              <a:rPr lang="en-US" altLang="en-US" sz="4000" dirty="0">
                <a:solidFill>
                  <a:schemeClr val="bg1"/>
                </a:solidFill>
                <a:latin typeface="Arial" charset="0"/>
              </a:rPr>
              <a:t>Representation </a:t>
            </a:r>
          </a:p>
          <a:p>
            <a:r>
              <a:rPr lang="en-US" altLang="en-US" sz="4000" dirty="0">
                <a:solidFill>
                  <a:schemeClr val="bg1"/>
                </a:solidFill>
                <a:latin typeface="Arial" charset="0"/>
              </a:rPr>
              <a:t>in Computer </a:t>
            </a:r>
          </a:p>
          <a:p>
            <a:r>
              <a:rPr lang="en-US" altLang="en-US" sz="4000" dirty="0">
                <a:solidFill>
                  <a:schemeClr val="bg1"/>
                </a:solidFill>
                <a:latin typeface="Arial" charset="0"/>
              </a:rPr>
              <a:t>Systems</a:t>
            </a:r>
          </a:p>
        </p:txBody>
      </p:sp>
      <p:sp>
        <p:nvSpPr>
          <p:cNvPr id="7171" name="Rectangle 3"/>
          <p:cNvSpPr>
            <a:spLocks noGrp="1" noChangeArrowheads="1"/>
          </p:cNvSpPr>
          <p:nvPr>
            <p:ph type="ctrTitle"/>
          </p:nvPr>
        </p:nvSpPr>
        <p:spPr>
          <a:xfrm>
            <a:off x="228600" y="2057400"/>
            <a:ext cx="4114800" cy="838200"/>
          </a:xfrm>
        </p:spPr>
        <p:txBody>
          <a:bodyPr/>
          <a:lstStyle/>
          <a:p>
            <a:r>
              <a:rPr lang="en-US" altLang="en-US" sz="4800" b="1" dirty="0">
                <a:solidFill>
                  <a:schemeClr val="bg1"/>
                </a:solidFill>
              </a:rPr>
              <a:t>Chapter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9" name="Rectangle 7"/>
          <p:cNvSpPr>
            <a:spLocks noGrp="1" noChangeArrowheads="1"/>
          </p:cNvSpPr>
          <p:nvPr>
            <p:ph type="title"/>
          </p:nvPr>
        </p:nvSpPr>
        <p:spPr/>
        <p:txBody>
          <a:bodyPr>
            <a:normAutofit fontScale="90000"/>
          </a:bodyPr>
          <a:lstStyle/>
          <a:p>
            <a:r>
              <a:rPr lang="en-US" altLang="en-US" dirty="0"/>
              <a:t>2.3 Converting Between Bases (2 of 19)</a:t>
            </a:r>
          </a:p>
        </p:txBody>
      </p:sp>
      <p:sp>
        <p:nvSpPr>
          <p:cNvPr id="136195" name="Rectangle 3"/>
          <p:cNvSpPr>
            <a:spLocks noGrp="1" noChangeArrowheads="1"/>
          </p:cNvSpPr>
          <p:nvPr>
            <p:ph idx="1"/>
          </p:nvPr>
        </p:nvSpPr>
        <p:spPr/>
        <p:txBody>
          <a:bodyPr>
            <a:normAutofit fontScale="92500" lnSpcReduction="10000"/>
          </a:bodyPr>
          <a:lstStyle/>
          <a:p>
            <a:r>
              <a:rPr lang="en-US" altLang="en-US" dirty="0"/>
              <a:t>In an earlier slide, we said that every integer value can be represented exactly using any radix system.</a:t>
            </a:r>
          </a:p>
          <a:p>
            <a:r>
              <a:rPr lang="en-US" altLang="en-US" dirty="0"/>
              <a:t>There are two methods for radix conversion: the subtraction method and the division remainder method.</a:t>
            </a:r>
          </a:p>
          <a:p>
            <a:r>
              <a:rPr lang="en-US" altLang="en-US" dirty="0"/>
              <a:t>The subtraction method is more intuitive, but cumbersome. It does, however reinforce the ideas behind radix mathematics.</a:t>
            </a:r>
          </a:p>
        </p:txBody>
      </p:sp>
    </p:spTree>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5" name="Rectangle 5"/>
          <p:cNvSpPr>
            <a:spLocks noGrp="1" noChangeArrowheads="1"/>
          </p:cNvSpPr>
          <p:nvPr>
            <p:ph type="title"/>
          </p:nvPr>
        </p:nvSpPr>
        <p:spPr/>
        <p:txBody>
          <a:bodyPr/>
          <a:lstStyle/>
          <a:p>
            <a:r>
              <a:rPr lang="en-US" altLang="en-US" dirty="0"/>
              <a:t>2.6 Character Codes (4 of 6)</a:t>
            </a:r>
          </a:p>
        </p:txBody>
      </p:sp>
      <p:sp>
        <p:nvSpPr>
          <p:cNvPr id="302082" name="Rectangle 2"/>
          <p:cNvSpPr>
            <a:spLocks noGrp="1" noChangeArrowheads="1"/>
          </p:cNvSpPr>
          <p:nvPr>
            <p:ph idx="1"/>
          </p:nvPr>
        </p:nvSpPr>
        <p:spPr/>
        <p:txBody>
          <a:bodyPr>
            <a:normAutofit fontScale="92500" lnSpcReduction="20000"/>
          </a:bodyPr>
          <a:lstStyle/>
          <a:p>
            <a:r>
              <a:rPr lang="en-US" altLang="en-US" dirty="0"/>
              <a:t>Other computer manufacturers chose the 7-bit ASCII (American Standard Code for Information Interchange) as a replacement for 6-bit codes.</a:t>
            </a:r>
          </a:p>
          <a:p>
            <a:r>
              <a:rPr lang="en-US" altLang="en-US" dirty="0"/>
              <a:t>While BCD and EBCDIC were based upon punched card codes, ASCII was based upon telecommunications (Telex) codes.</a:t>
            </a:r>
          </a:p>
          <a:p>
            <a:r>
              <a:rPr lang="en-US" altLang="en-US" dirty="0"/>
              <a:t>Until recently, ASCII was the dominant character code outside the IBM mainframe world.</a:t>
            </a:r>
          </a:p>
        </p:txBody>
      </p:sp>
    </p:spTree>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3" name="Rectangle 5"/>
          <p:cNvSpPr>
            <a:spLocks noGrp="1" noChangeArrowheads="1"/>
          </p:cNvSpPr>
          <p:nvPr>
            <p:ph type="title"/>
          </p:nvPr>
        </p:nvSpPr>
        <p:spPr/>
        <p:txBody>
          <a:bodyPr/>
          <a:lstStyle/>
          <a:p>
            <a:r>
              <a:rPr lang="en-US" altLang="en-US" dirty="0"/>
              <a:t>2.6 Character Codes (5 of 6)</a:t>
            </a:r>
          </a:p>
        </p:txBody>
      </p:sp>
      <p:sp>
        <p:nvSpPr>
          <p:cNvPr id="304130" name="Rectangle 2"/>
          <p:cNvSpPr>
            <a:spLocks noGrp="1" noChangeArrowheads="1"/>
          </p:cNvSpPr>
          <p:nvPr>
            <p:ph idx="1"/>
          </p:nvPr>
        </p:nvSpPr>
        <p:spPr/>
        <p:txBody>
          <a:bodyPr>
            <a:normAutofit fontScale="92500" lnSpcReduction="10000"/>
          </a:bodyPr>
          <a:lstStyle/>
          <a:p>
            <a:r>
              <a:rPr lang="en-US" altLang="en-US" dirty="0"/>
              <a:t>Many of today’s systems embrace Unicode, a 16-bit system that can encode the characters of every language in the world.</a:t>
            </a:r>
          </a:p>
          <a:p>
            <a:pPr lvl="1"/>
            <a:r>
              <a:rPr lang="en-US" altLang="en-US" dirty="0"/>
              <a:t>The Java programming language, and some operating systems now use Unicode as their default character code.</a:t>
            </a:r>
          </a:p>
          <a:p>
            <a:r>
              <a:rPr lang="en-US" altLang="en-US" dirty="0"/>
              <a:t>The Unicode codespace is divided into six parts.  The first part is for Western alphabet codes, including English, Greek, and Russian.</a:t>
            </a:r>
          </a:p>
        </p:txBody>
      </p:sp>
    </p:spTree>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2" name="Rectangle 6"/>
          <p:cNvSpPr>
            <a:spLocks noGrp="1" noChangeArrowheads="1"/>
          </p:cNvSpPr>
          <p:nvPr>
            <p:ph type="title"/>
          </p:nvPr>
        </p:nvSpPr>
        <p:spPr/>
        <p:txBody>
          <a:bodyPr/>
          <a:lstStyle/>
          <a:p>
            <a:r>
              <a:rPr lang="en-US" altLang="en-US" dirty="0"/>
              <a:t>2.6 Character Codes (6 of 6)</a:t>
            </a:r>
          </a:p>
        </p:txBody>
      </p:sp>
      <p:sp>
        <p:nvSpPr>
          <p:cNvPr id="306178" name="Rectangle 2"/>
          <p:cNvSpPr>
            <a:spLocks noGrp="1" noChangeArrowheads="1"/>
          </p:cNvSpPr>
          <p:nvPr>
            <p:ph idx="1"/>
          </p:nvPr>
        </p:nvSpPr>
        <p:spPr>
          <a:xfrm>
            <a:off x="685800" y="1828800"/>
            <a:ext cx="3962400" cy="4114800"/>
          </a:xfrm>
        </p:spPr>
        <p:txBody>
          <a:bodyPr>
            <a:normAutofit fontScale="92500" lnSpcReduction="20000"/>
          </a:bodyPr>
          <a:lstStyle/>
          <a:p>
            <a:r>
              <a:rPr lang="en-US" altLang="en-US" dirty="0"/>
              <a:t>The Unicode codespace allocation is shown at the right.</a:t>
            </a:r>
          </a:p>
          <a:p>
            <a:r>
              <a:rPr lang="en-US" altLang="en-US" dirty="0"/>
              <a:t>The lowest-numbered Unicode characters comprise the ASCII code.</a:t>
            </a:r>
          </a:p>
          <a:p>
            <a:r>
              <a:rPr lang="en-US" altLang="en-US" dirty="0"/>
              <a:t>The highest provide for user-defined codes.</a:t>
            </a:r>
          </a:p>
        </p:txBody>
      </p:sp>
      <p:pic>
        <p:nvPicPr>
          <p:cNvPr id="3" name="Picture 2">
            <a:extLst>
              <a:ext uri="{FF2B5EF4-FFF2-40B4-BE49-F238E27FC236}">
                <a16:creationId xmlns="" xmlns:a16="http://schemas.microsoft.com/office/drawing/2014/main" id="{3FA7EE44-B946-6244-9448-B204A00A7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676400"/>
            <a:ext cx="3608429" cy="3797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8292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3" name="Rectangle 3"/>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 of 25)</a:t>
            </a:r>
          </a:p>
        </p:txBody>
      </p:sp>
      <p:sp>
        <p:nvSpPr>
          <p:cNvPr id="332802" name="Rectangle 2"/>
          <p:cNvSpPr>
            <a:spLocks noGrp="1" noChangeArrowheads="1"/>
          </p:cNvSpPr>
          <p:nvPr>
            <p:ph idx="1"/>
          </p:nvPr>
        </p:nvSpPr>
        <p:spPr/>
        <p:txBody>
          <a:bodyPr>
            <a:normAutofit fontScale="85000" lnSpcReduction="10000"/>
          </a:bodyPr>
          <a:lstStyle/>
          <a:p>
            <a:r>
              <a:rPr lang="en-US" altLang="en-US" dirty="0"/>
              <a:t>It is physically impossible for any data recording or transmission medium to be 100% perfect 100% of the time over its entire expected useful life.</a:t>
            </a:r>
          </a:p>
          <a:p>
            <a:r>
              <a:rPr lang="en-US" altLang="en-US" dirty="0"/>
              <a:t>As more bits are packed onto a square centimeter of disk storage, as communications transmission speeds increase, the likelihood of error increases</a:t>
            </a:r>
            <a:r>
              <a:rPr lang="en-US" dirty="0"/>
              <a:t>— </a:t>
            </a:r>
            <a:r>
              <a:rPr lang="en-US" altLang="en-US" dirty="0"/>
              <a:t>sometimes geometrically.</a:t>
            </a:r>
          </a:p>
          <a:p>
            <a:r>
              <a:rPr lang="en-US" altLang="en-US" dirty="0"/>
              <a:t>Thus, error detection and correction is critical to accurate data transmission, storage and retrieval.</a:t>
            </a:r>
          </a:p>
        </p:txBody>
      </p:sp>
    </p:spTree>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3" name="Rectangle 5"/>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(2 of 25)</a:t>
            </a:r>
          </a:p>
        </p:txBody>
      </p:sp>
      <p:sp>
        <p:nvSpPr>
          <p:cNvPr id="334850" name="Rectangle 2"/>
          <p:cNvSpPr>
            <a:spLocks noGrp="1" noChangeArrowheads="1"/>
          </p:cNvSpPr>
          <p:nvPr>
            <p:ph idx="1"/>
          </p:nvPr>
        </p:nvSpPr>
        <p:spPr/>
        <p:txBody>
          <a:bodyPr>
            <a:normAutofit fontScale="85000" lnSpcReduction="10000"/>
          </a:bodyPr>
          <a:lstStyle/>
          <a:p>
            <a:r>
              <a:rPr lang="en-US" altLang="en-US" dirty="0"/>
              <a:t>Check digits, appended to the end of a long number, can provide some protection against data input errors.</a:t>
            </a:r>
          </a:p>
          <a:p>
            <a:pPr lvl="1"/>
            <a:r>
              <a:rPr lang="en-US" altLang="en-US" dirty="0"/>
              <a:t>The last characters of UPC barcodes and ISBNs are check digits.</a:t>
            </a:r>
          </a:p>
          <a:p>
            <a:r>
              <a:rPr lang="en-US" altLang="en-US" dirty="0"/>
              <a:t>Longer data streams require more economical and sophisticated error detection mechanisms.</a:t>
            </a:r>
          </a:p>
          <a:p>
            <a:r>
              <a:rPr lang="en-US" altLang="en-US" dirty="0"/>
              <a:t>Cyclic redundancy checking (CRC) codes provide error detection for large blocks of data.</a:t>
            </a:r>
          </a:p>
        </p:txBody>
      </p:sp>
    </p:spTree>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2" name="Rectangle 6"/>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(3 of 25)</a:t>
            </a:r>
          </a:p>
        </p:txBody>
      </p:sp>
      <p:sp>
        <p:nvSpPr>
          <p:cNvPr id="336898" name="Rectangle 2"/>
          <p:cNvSpPr>
            <a:spLocks noGrp="1" noChangeArrowheads="1"/>
          </p:cNvSpPr>
          <p:nvPr>
            <p:ph idx="1"/>
          </p:nvPr>
        </p:nvSpPr>
        <p:spPr>
          <a:xfrm>
            <a:off x="685800" y="1828800"/>
            <a:ext cx="7772400" cy="3276600"/>
          </a:xfrm>
        </p:spPr>
        <p:txBody>
          <a:bodyPr>
            <a:normAutofit fontScale="85000" lnSpcReduction="10000"/>
          </a:bodyPr>
          <a:lstStyle/>
          <a:p>
            <a:r>
              <a:rPr lang="en-US" altLang="en-US" dirty="0"/>
              <a:t>Checksums and CRCs are examples of </a:t>
            </a:r>
            <a:r>
              <a:rPr lang="en-US" altLang="en-US" i="1" dirty="0"/>
              <a:t>systematic error detection</a:t>
            </a:r>
            <a:r>
              <a:rPr lang="en-US" altLang="en-US" dirty="0"/>
              <a:t>.</a:t>
            </a:r>
          </a:p>
          <a:p>
            <a:r>
              <a:rPr lang="en-US" altLang="en-US" dirty="0"/>
              <a:t>In systematic error detection a group of error control bits is appended to the end of the block of transmitted data.</a:t>
            </a:r>
          </a:p>
          <a:p>
            <a:pPr lvl="1"/>
            <a:r>
              <a:rPr lang="en-US" altLang="en-US" dirty="0" smtClean="0">
                <a:solidFill>
                  <a:srgbClr val="FF0000"/>
                </a:solidFill>
              </a:rPr>
              <a:t>Disagreement in </a:t>
            </a:r>
            <a:r>
              <a:rPr lang="en-US" altLang="en-US" dirty="0" smtClean="0"/>
              <a:t>this </a:t>
            </a:r>
            <a:r>
              <a:rPr lang="en-US" altLang="en-US" dirty="0"/>
              <a:t>group of bits is called a </a:t>
            </a:r>
            <a:r>
              <a:rPr lang="en-US" altLang="en-US" i="1" dirty="0"/>
              <a:t>syndrome</a:t>
            </a:r>
            <a:r>
              <a:rPr lang="en-US" altLang="en-US" dirty="0"/>
              <a:t>.</a:t>
            </a:r>
          </a:p>
          <a:p>
            <a:r>
              <a:rPr lang="en-US" altLang="en-US" dirty="0"/>
              <a:t>CRCs </a:t>
            </a:r>
            <a:r>
              <a:rPr lang="en-US" altLang="en-US" dirty="0" smtClean="0"/>
              <a:t>are </a:t>
            </a:r>
            <a:r>
              <a:rPr lang="en-US" altLang="en-US" dirty="0" smtClean="0">
                <a:solidFill>
                  <a:srgbClr val="FF0000"/>
                </a:solidFill>
              </a:rPr>
              <a:t>based on</a:t>
            </a:r>
            <a:r>
              <a:rPr lang="en-US" altLang="en-US" dirty="0" smtClean="0"/>
              <a:t> </a:t>
            </a:r>
            <a:r>
              <a:rPr lang="en-US" altLang="en-US" dirty="0"/>
              <a:t>polynomials over the modulo 2 arithmetic field.</a:t>
            </a:r>
          </a:p>
        </p:txBody>
      </p:sp>
      <p:sp>
        <p:nvSpPr>
          <p:cNvPr id="336900" name="Rectangle 4"/>
          <p:cNvSpPr>
            <a:spLocks noChangeArrowheads="1"/>
          </p:cNvSpPr>
          <p:nvPr/>
        </p:nvSpPr>
        <p:spPr bwMode="auto">
          <a:xfrm>
            <a:off x="228600" y="5257800"/>
            <a:ext cx="8610600" cy="1066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The mathematical theory behind modulo 2 polynomials is beyond our scope. However, we can easily work with it without knowing its theoretical underpinnings.</a:t>
            </a:r>
          </a:p>
        </p:txBody>
      </p:sp>
    </p:spTree>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51"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(4 of 25)</a:t>
            </a:r>
          </a:p>
        </p:txBody>
      </p:sp>
      <p:sp>
        <p:nvSpPr>
          <p:cNvPr id="338946" name="Rectangle 2"/>
          <p:cNvSpPr>
            <a:spLocks noGrp="1" noChangeArrowheads="1"/>
          </p:cNvSpPr>
          <p:nvPr>
            <p:ph idx="1"/>
          </p:nvPr>
        </p:nvSpPr>
        <p:spPr>
          <a:xfrm>
            <a:off x="685800" y="1828800"/>
            <a:ext cx="7772400" cy="2819400"/>
          </a:xfrm>
        </p:spPr>
        <p:txBody>
          <a:bodyPr>
            <a:normAutofit fontScale="92500" lnSpcReduction="10000"/>
          </a:bodyPr>
          <a:lstStyle/>
          <a:p>
            <a:r>
              <a:rPr lang="en-US" altLang="en-US" dirty="0"/>
              <a:t>Modulo 2 arithmetic works like clock arithmetic.</a:t>
            </a:r>
          </a:p>
          <a:p>
            <a:r>
              <a:rPr lang="en-US" altLang="en-US" dirty="0"/>
              <a:t>In clock arithmetic, if we add 2 hours to 11:00, we get 1:00.</a:t>
            </a:r>
          </a:p>
          <a:p>
            <a:r>
              <a:rPr lang="en-US" altLang="en-US" dirty="0"/>
              <a:t>In modulo 2 arithmetic if we add 1 to 1, we get 0. The addition rules couldn’t be simpler:</a:t>
            </a:r>
          </a:p>
        </p:txBody>
      </p:sp>
      <p:sp>
        <p:nvSpPr>
          <p:cNvPr id="338948" name="Rectangle 4"/>
          <p:cNvSpPr>
            <a:spLocks noChangeArrowheads="1"/>
          </p:cNvSpPr>
          <p:nvPr/>
        </p:nvSpPr>
        <p:spPr bwMode="auto">
          <a:xfrm>
            <a:off x="381000" y="5562600"/>
            <a:ext cx="8229600" cy="838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You will fully understand why modulo 2 arithmetic is so handy after you study digital circuits in Chapter 3.</a:t>
            </a:r>
          </a:p>
        </p:txBody>
      </p:sp>
      <p:sp>
        <p:nvSpPr>
          <p:cNvPr id="338949" name="Text Box 5"/>
          <p:cNvSpPr txBox="1">
            <a:spLocks noChangeArrowheads="1"/>
          </p:cNvSpPr>
          <p:nvPr/>
        </p:nvSpPr>
        <p:spPr bwMode="auto">
          <a:xfrm>
            <a:off x="5562600" y="4760913"/>
            <a:ext cx="3352800" cy="8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0"/>
              </a:spcBef>
              <a:tabLst>
                <a:tab pos="1763713" algn="l"/>
              </a:tabLst>
              <a:defRPr sz="2400">
                <a:solidFill>
                  <a:schemeClr val="tx1"/>
                </a:solidFill>
                <a:latin typeface="Times New Roman" pitchFamily="18" charset="0"/>
              </a:defRPr>
            </a:lvl1pPr>
            <a:lvl2pPr>
              <a:spcBef>
                <a:spcPct val="0"/>
              </a:spcBef>
              <a:tabLst>
                <a:tab pos="1763713" algn="l"/>
              </a:tabLst>
              <a:defRPr sz="2400">
                <a:solidFill>
                  <a:schemeClr val="tx1"/>
                </a:solidFill>
                <a:latin typeface="Times New Roman" pitchFamily="18" charset="0"/>
              </a:defRPr>
            </a:lvl2pPr>
            <a:lvl3pPr>
              <a:spcBef>
                <a:spcPct val="0"/>
              </a:spcBef>
              <a:tabLst>
                <a:tab pos="1763713" algn="l"/>
              </a:tabLst>
              <a:defRPr sz="2400">
                <a:solidFill>
                  <a:schemeClr val="tx1"/>
                </a:solidFill>
                <a:latin typeface="Times New Roman" pitchFamily="18" charset="0"/>
              </a:defRPr>
            </a:lvl3pPr>
            <a:lvl4pPr>
              <a:spcBef>
                <a:spcPct val="0"/>
              </a:spcBef>
              <a:tabLst>
                <a:tab pos="1763713" algn="l"/>
              </a:tabLst>
              <a:defRPr sz="2400">
                <a:solidFill>
                  <a:schemeClr val="tx1"/>
                </a:solidFill>
                <a:latin typeface="Times New Roman" pitchFamily="18" charset="0"/>
              </a:defRPr>
            </a:lvl4pPr>
            <a:lvl5pPr>
              <a:spcBef>
                <a:spcPct val="0"/>
              </a:spcBef>
              <a:tabLst>
                <a:tab pos="1763713" algn="l"/>
              </a:tabLst>
              <a:defRPr sz="2400">
                <a:solidFill>
                  <a:schemeClr val="tx1"/>
                </a:solidFill>
                <a:latin typeface="Times New Roman" pitchFamily="18" charset="0"/>
              </a:defRPr>
            </a:lvl5pPr>
            <a:lvl6pPr eaLnBrk="0" fontAlgn="base" hangingPunct="0">
              <a:spcBef>
                <a:spcPct val="0"/>
              </a:spcBef>
              <a:spcAft>
                <a:spcPct val="0"/>
              </a:spcAft>
              <a:tabLst>
                <a:tab pos="1763713" algn="l"/>
              </a:tabLst>
              <a:defRPr sz="2400">
                <a:solidFill>
                  <a:schemeClr val="tx1"/>
                </a:solidFill>
                <a:latin typeface="Times New Roman" pitchFamily="18" charset="0"/>
              </a:defRPr>
            </a:lvl6pPr>
            <a:lvl7pPr eaLnBrk="0" fontAlgn="base" hangingPunct="0">
              <a:spcBef>
                <a:spcPct val="0"/>
              </a:spcBef>
              <a:spcAft>
                <a:spcPct val="0"/>
              </a:spcAft>
              <a:tabLst>
                <a:tab pos="1763713" algn="l"/>
              </a:tabLst>
              <a:defRPr sz="2400">
                <a:solidFill>
                  <a:schemeClr val="tx1"/>
                </a:solidFill>
                <a:latin typeface="Times New Roman" pitchFamily="18" charset="0"/>
              </a:defRPr>
            </a:lvl7pPr>
            <a:lvl8pPr eaLnBrk="0" fontAlgn="base" hangingPunct="0">
              <a:spcBef>
                <a:spcPct val="0"/>
              </a:spcBef>
              <a:spcAft>
                <a:spcPct val="0"/>
              </a:spcAft>
              <a:tabLst>
                <a:tab pos="1763713" algn="l"/>
              </a:tabLst>
              <a:defRPr sz="2400">
                <a:solidFill>
                  <a:schemeClr val="tx1"/>
                </a:solidFill>
                <a:latin typeface="Times New Roman" pitchFamily="18" charset="0"/>
              </a:defRPr>
            </a:lvl8pPr>
            <a:lvl9pPr eaLnBrk="0" fontAlgn="base" hangingPunct="0">
              <a:spcBef>
                <a:spcPct val="0"/>
              </a:spcBef>
              <a:spcAft>
                <a:spcPct val="0"/>
              </a:spcAft>
              <a:tabLst>
                <a:tab pos="1763713" algn="l"/>
              </a:tabLst>
              <a:defRPr sz="2400">
                <a:solidFill>
                  <a:schemeClr val="tx1"/>
                </a:solidFill>
                <a:latin typeface="Times New Roman" pitchFamily="18" charset="0"/>
              </a:defRPr>
            </a:lvl9pPr>
          </a:lstStyle>
          <a:p>
            <a:pPr>
              <a:spcBef>
                <a:spcPct val="15000"/>
              </a:spcBef>
            </a:pPr>
            <a:r>
              <a:rPr lang="en-US" altLang="en-US" sz="3600" u="none" dirty="0">
                <a:latin typeface="Arial" charset="0"/>
              </a:rPr>
              <a:t>0 + 0 = 0	0 + 1 = 1</a:t>
            </a:r>
          </a:p>
          <a:p>
            <a:pPr>
              <a:spcBef>
                <a:spcPct val="15000"/>
              </a:spcBef>
            </a:pPr>
            <a:r>
              <a:rPr lang="en-US" altLang="en-US" sz="3600" u="none" dirty="0">
                <a:latin typeface="Arial" charset="0"/>
              </a:rPr>
              <a:t>1 + 0 = 1	1 + 1 = 0</a:t>
            </a:r>
            <a:endParaRPr lang="en-US" altLang="en-US" sz="3200" u="none" dirty="0">
              <a:latin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002" name="Rectangle 10"/>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(5 of 25)</a:t>
            </a:r>
          </a:p>
        </p:txBody>
      </p:sp>
      <p:sp>
        <p:nvSpPr>
          <p:cNvPr id="340995" name="Rectangle 3"/>
          <p:cNvSpPr>
            <a:spLocks noGrp="1" noChangeArrowheads="1"/>
          </p:cNvSpPr>
          <p:nvPr>
            <p:ph idx="1"/>
          </p:nvPr>
        </p:nvSpPr>
        <p:spPr>
          <a:xfrm>
            <a:off x="685800" y="1828800"/>
            <a:ext cx="4114800" cy="4114800"/>
          </a:xfrm>
        </p:spPr>
        <p:txBody>
          <a:bodyPr>
            <a:normAutofit fontScale="77500" lnSpcReduction="20000"/>
          </a:bodyPr>
          <a:lstStyle/>
          <a:p>
            <a:r>
              <a:rPr lang="en-US" altLang="en-US" dirty="0"/>
              <a:t>Find the quotient and remainder when 1111101 is divided by 1101 in modulo 2 arithmetic.</a:t>
            </a:r>
          </a:p>
          <a:p>
            <a:pPr lvl="1"/>
            <a:r>
              <a:rPr lang="en-US" altLang="en-US" dirty="0"/>
              <a:t>As with traditional division, we note that the dividend is divisible once by the divisor.</a:t>
            </a:r>
          </a:p>
          <a:p>
            <a:pPr lvl="1"/>
            <a:r>
              <a:rPr lang="en-US" altLang="en-US" dirty="0"/>
              <a:t>We place the divisor under the dividend and perform modulo 2 subtraction.</a:t>
            </a:r>
          </a:p>
          <a:p>
            <a:pPr lvl="1"/>
            <a:endParaRPr lang="en-US" altLang="en-US" dirty="0"/>
          </a:p>
        </p:txBody>
      </p:sp>
      <p:pic>
        <p:nvPicPr>
          <p:cNvPr id="3" name="Picture 2">
            <a:extLst>
              <a:ext uri="{FF2B5EF4-FFF2-40B4-BE49-F238E27FC236}">
                <a16:creationId xmlns="" xmlns:a16="http://schemas.microsoft.com/office/drawing/2014/main" id="{84D264C5-FFA7-9A4C-8EC1-FFE326AC78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828800"/>
            <a:ext cx="2781300" cy="3162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7"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(6 of 25)</a:t>
            </a:r>
          </a:p>
        </p:txBody>
      </p:sp>
      <p:sp>
        <p:nvSpPr>
          <p:cNvPr id="343042" name="Rectangle 2"/>
          <p:cNvSpPr>
            <a:spLocks noGrp="1" noChangeArrowheads="1"/>
          </p:cNvSpPr>
          <p:nvPr>
            <p:ph idx="1"/>
          </p:nvPr>
        </p:nvSpPr>
        <p:spPr>
          <a:xfrm>
            <a:off x="685800" y="1828800"/>
            <a:ext cx="4114800" cy="4114800"/>
          </a:xfrm>
        </p:spPr>
        <p:txBody>
          <a:bodyPr>
            <a:normAutofit fontScale="85000" lnSpcReduction="10000"/>
          </a:bodyPr>
          <a:lstStyle/>
          <a:p>
            <a:r>
              <a:rPr lang="en-US" altLang="en-US" dirty="0"/>
              <a:t>Find the quotient and remainder when 1111101 is divided by 1101 in modulo 2 arithmetic.</a:t>
            </a:r>
          </a:p>
          <a:p>
            <a:pPr lvl="1"/>
            <a:r>
              <a:rPr lang="en-US" altLang="en-US" dirty="0"/>
              <a:t>Now we bring down the next bit of the dividend.</a:t>
            </a:r>
          </a:p>
          <a:p>
            <a:pPr lvl="1"/>
            <a:r>
              <a:rPr lang="en-US" altLang="en-US" dirty="0"/>
              <a:t>We see that 00101 is not divisible by 1101. So we place a zero in the quotient.</a:t>
            </a:r>
          </a:p>
          <a:p>
            <a:pPr lvl="1"/>
            <a:endParaRPr lang="en-US" altLang="en-US" dirty="0"/>
          </a:p>
        </p:txBody>
      </p:sp>
      <p:pic>
        <p:nvPicPr>
          <p:cNvPr id="3" name="Picture 2">
            <a:extLst>
              <a:ext uri="{FF2B5EF4-FFF2-40B4-BE49-F238E27FC236}">
                <a16:creationId xmlns="" xmlns:a16="http://schemas.microsoft.com/office/drawing/2014/main" id="{CBACC41F-E0C3-524D-AF6E-4BD01B6C0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828800"/>
            <a:ext cx="2781300" cy="3162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59" name="Rectangle 19"/>
          <p:cNvSpPr>
            <a:spLocks noGrp="1" noChangeArrowheads="1"/>
          </p:cNvSpPr>
          <p:nvPr>
            <p:ph type="title"/>
          </p:nvPr>
        </p:nvSpPr>
        <p:spPr/>
        <p:txBody>
          <a:bodyPr>
            <a:normAutofit fontScale="90000"/>
          </a:bodyPr>
          <a:lstStyle/>
          <a:p>
            <a:r>
              <a:rPr lang="en-US" altLang="en-US" dirty="0"/>
              <a:t>2.3 Converting Between Bases (3 of 19)</a:t>
            </a:r>
          </a:p>
        </p:txBody>
      </p:sp>
      <p:sp>
        <p:nvSpPr>
          <p:cNvPr id="87042" name="Rectangle 2"/>
          <p:cNvSpPr>
            <a:spLocks noGrp="1" noChangeArrowheads="1"/>
          </p:cNvSpPr>
          <p:nvPr>
            <p:ph idx="1"/>
          </p:nvPr>
        </p:nvSpPr>
        <p:spPr>
          <a:xfrm>
            <a:off x="685800" y="1828800"/>
            <a:ext cx="4343400" cy="4114800"/>
          </a:xfrm>
        </p:spPr>
        <p:txBody>
          <a:bodyPr>
            <a:normAutofit fontScale="85000" lnSpcReduction="20000"/>
          </a:bodyPr>
          <a:lstStyle/>
          <a:p>
            <a:r>
              <a:rPr lang="en-US" altLang="en-US" dirty="0"/>
              <a:t>Suppose we want to convert the decimal number 190 to base 3.</a:t>
            </a:r>
          </a:p>
          <a:p>
            <a:pPr lvl="1"/>
            <a:r>
              <a:rPr lang="en-US" altLang="en-US" dirty="0"/>
              <a:t>We know that 3</a:t>
            </a:r>
            <a:r>
              <a:rPr lang="en-US" altLang="en-US" baseline="30000" dirty="0"/>
              <a:t>5</a:t>
            </a:r>
            <a:r>
              <a:rPr lang="en-US" altLang="en-US" dirty="0"/>
              <a:t> = 243 so our result will be less than six digits wide. The largest power of 3 that we need is therefore 3</a:t>
            </a:r>
            <a:r>
              <a:rPr lang="en-US" altLang="en-US" baseline="30000" dirty="0"/>
              <a:t>4</a:t>
            </a:r>
            <a:r>
              <a:rPr lang="en-US" altLang="en-US" dirty="0"/>
              <a:t> = 81, and 81 </a:t>
            </a:r>
            <a:r>
              <a:rPr lang="en-US" altLang="en-US" dirty="0">
                <a:sym typeface="Symbol" pitchFamily="18" charset="2"/>
              </a:rPr>
              <a:t> 2 = 162.</a:t>
            </a:r>
            <a:endParaRPr lang="en-US" altLang="en-US" dirty="0"/>
          </a:p>
          <a:p>
            <a:pPr lvl="1"/>
            <a:r>
              <a:rPr lang="en-US" altLang="en-US" dirty="0"/>
              <a:t>Write down the 2 and subtract 162 from 190, giving 28.</a:t>
            </a:r>
          </a:p>
        </p:txBody>
      </p:sp>
      <p:pic>
        <p:nvPicPr>
          <p:cNvPr id="3" name="Picture 2">
            <a:extLst>
              <a:ext uri="{FF2B5EF4-FFF2-40B4-BE49-F238E27FC236}">
                <a16:creationId xmlns="" xmlns:a16="http://schemas.microsoft.com/office/drawing/2014/main" id="{9F3856E4-277D-5E40-A750-C64B40C6C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828800"/>
            <a:ext cx="2794000" cy="386689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5"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(7 of 25)</a:t>
            </a:r>
          </a:p>
        </p:txBody>
      </p:sp>
      <p:sp>
        <p:nvSpPr>
          <p:cNvPr id="345091" name="Rectangle 3"/>
          <p:cNvSpPr>
            <a:spLocks noGrp="1" noChangeArrowheads="1"/>
          </p:cNvSpPr>
          <p:nvPr>
            <p:ph idx="1"/>
          </p:nvPr>
        </p:nvSpPr>
        <p:spPr>
          <a:xfrm>
            <a:off x="685800" y="1828800"/>
            <a:ext cx="3962400" cy="4114800"/>
          </a:xfrm>
        </p:spPr>
        <p:txBody>
          <a:bodyPr>
            <a:normAutofit fontScale="92500" lnSpcReduction="10000"/>
          </a:bodyPr>
          <a:lstStyle/>
          <a:p>
            <a:r>
              <a:rPr lang="en-US" altLang="en-US" dirty="0"/>
              <a:t>Find the quotient and remainder when 1111101 is divided by 1101 in modulo 2 arithmetic.</a:t>
            </a:r>
          </a:p>
          <a:p>
            <a:pPr lvl="1"/>
            <a:r>
              <a:rPr lang="en-US" altLang="en-US" dirty="0"/>
              <a:t>1010 is divisible by 1101 in modulo 2.</a:t>
            </a:r>
          </a:p>
          <a:p>
            <a:pPr lvl="1"/>
            <a:r>
              <a:rPr lang="en-US" altLang="en-US" dirty="0"/>
              <a:t>We perform the modulo 2 subtraction.</a:t>
            </a:r>
          </a:p>
          <a:p>
            <a:pPr lvl="1"/>
            <a:endParaRPr lang="en-US" altLang="en-US" dirty="0"/>
          </a:p>
        </p:txBody>
      </p:sp>
      <p:pic>
        <p:nvPicPr>
          <p:cNvPr id="3" name="Picture 2">
            <a:extLst>
              <a:ext uri="{FF2B5EF4-FFF2-40B4-BE49-F238E27FC236}">
                <a16:creationId xmlns="" xmlns:a16="http://schemas.microsoft.com/office/drawing/2014/main" id="{FCCE54FE-63E1-9A44-9C43-0C3FC4206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828800"/>
            <a:ext cx="2781300" cy="3162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46" name="Rectangle 10"/>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(8 of 25)</a:t>
            </a:r>
          </a:p>
        </p:txBody>
      </p:sp>
      <p:sp>
        <p:nvSpPr>
          <p:cNvPr id="347139" name="Rectangle 3"/>
          <p:cNvSpPr>
            <a:spLocks noGrp="1" noChangeArrowheads="1"/>
          </p:cNvSpPr>
          <p:nvPr>
            <p:ph idx="1"/>
          </p:nvPr>
        </p:nvSpPr>
        <p:spPr>
          <a:xfrm>
            <a:off x="685800" y="1828800"/>
            <a:ext cx="4038600" cy="3429000"/>
          </a:xfrm>
        </p:spPr>
        <p:txBody>
          <a:bodyPr>
            <a:normAutofit fontScale="77500" lnSpcReduction="20000"/>
          </a:bodyPr>
          <a:lstStyle/>
          <a:p>
            <a:r>
              <a:rPr lang="en-US" altLang="en-US" dirty="0"/>
              <a:t>Find the quotient and remainder when 1111101 is divided by 1101 in modulo 2 arithmetic.</a:t>
            </a:r>
          </a:p>
          <a:p>
            <a:pPr lvl="1"/>
            <a:r>
              <a:rPr lang="en-US" altLang="en-US" dirty="0"/>
              <a:t>We find the quotient is 1011, and the remainder is 0010.</a:t>
            </a:r>
          </a:p>
          <a:p>
            <a:r>
              <a:rPr lang="en-US" altLang="en-US" dirty="0"/>
              <a:t>This procedure is very useful to us in calculating CRC syndromes.</a:t>
            </a:r>
          </a:p>
          <a:p>
            <a:pPr lvl="1"/>
            <a:endParaRPr lang="en-US" altLang="en-US" dirty="0"/>
          </a:p>
        </p:txBody>
      </p:sp>
      <p:sp>
        <p:nvSpPr>
          <p:cNvPr id="347144" name="Rectangle 8"/>
          <p:cNvSpPr>
            <a:spLocks noChangeArrowheads="1"/>
          </p:cNvSpPr>
          <p:nvPr/>
        </p:nvSpPr>
        <p:spPr bwMode="auto">
          <a:xfrm>
            <a:off x="533400" y="5105400"/>
            <a:ext cx="7315200" cy="838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i="1" u="none" baseline="0" dirty="0">
                <a:solidFill>
                  <a:srgbClr val="000000"/>
                </a:solidFill>
              </a:rPr>
              <a:t>   </a:t>
            </a:r>
            <a:r>
              <a:rPr lang="en-US" altLang="en-US" sz="2200" u="none" baseline="0" dirty="0">
                <a:solidFill>
                  <a:srgbClr val="000000"/>
                </a:solidFill>
                <a:latin typeface="+mj-lt"/>
              </a:rPr>
              <a:t>Note: The divisor in this example corresponds to a modulo 2 polynomial:   </a:t>
            </a:r>
            <a:r>
              <a:rPr lang="en-US" altLang="en-US" sz="2200" u="none" baseline="0" dirty="0">
                <a:solidFill>
                  <a:srgbClr val="000000"/>
                </a:solidFill>
                <a:latin typeface="Arial" charset="0"/>
              </a:rPr>
              <a:t>X</a:t>
            </a:r>
            <a:r>
              <a:rPr lang="en-US" altLang="en-US" sz="2200" u="none" dirty="0">
                <a:solidFill>
                  <a:srgbClr val="000000"/>
                </a:solidFill>
                <a:latin typeface="Arial" charset="0"/>
              </a:rPr>
              <a:t> 3</a:t>
            </a:r>
            <a:r>
              <a:rPr lang="en-US" altLang="en-US" sz="2200" u="none" baseline="0" dirty="0">
                <a:solidFill>
                  <a:srgbClr val="000000"/>
                </a:solidFill>
                <a:latin typeface="Arial" charset="0"/>
              </a:rPr>
              <a:t> + X</a:t>
            </a:r>
            <a:r>
              <a:rPr lang="en-US" altLang="en-US" sz="2200" u="none" dirty="0">
                <a:solidFill>
                  <a:srgbClr val="000000"/>
                </a:solidFill>
                <a:latin typeface="Arial" charset="0"/>
              </a:rPr>
              <a:t> 2</a:t>
            </a:r>
            <a:r>
              <a:rPr lang="en-US" altLang="en-US" sz="2200" u="none" baseline="0" dirty="0">
                <a:solidFill>
                  <a:srgbClr val="000000"/>
                </a:solidFill>
                <a:latin typeface="Arial" charset="0"/>
              </a:rPr>
              <a:t> + 1</a:t>
            </a:r>
            <a:r>
              <a:rPr lang="en-US" altLang="en-US" sz="2200" u="none" baseline="0" dirty="0" smtClean="0">
                <a:solidFill>
                  <a:srgbClr val="000000"/>
                </a:solidFill>
                <a:latin typeface="Arial" charset="0"/>
              </a:rPr>
              <a:t>.</a:t>
            </a:r>
          </a:p>
          <a:p>
            <a:pPr>
              <a:buFontTx/>
              <a:buNone/>
            </a:pPr>
            <a:r>
              <a:rPr lang="en-US" altLang="en-US" sz="2200" u="none" baseline="0" dirty="0" smtClean="0">
                <a:solidFill>
                  <a:srgbClr val="FF0000"/>
                </a:solidFill>
                <a:latin typeface="Arial" charset="0"/>
              </a:rPr>
              <a:t>The dividend is: X</a:t>
            </a:r>
            <a:r>
              <a:rPr lang="en-US" altLang="en-US" sz="2200" u="none" dirty="0" smtClean="0">
                <a:solidFill>
                  <a:srgbClr val="FF0000"/>
                </a:solidFill>
                <a:latin typeface="Arial" charset="0"/>
              </a:rPr>
              <a:t> 6</a:t>
            </a:r>
            <a:r>
              <a:rPr lang="en-US" altLang="en-US" sz="2200" u="none" baseline="0" dirty="0" smtClean="0">
                <a:solidFill>
                  <a:srgbClr val="FF0000"/>
                </a:solidFill>
                <a:latin typeface="Arial" charset="0"/>
              </a:rPr>
              <a:t> </a:t>
            </a:r>
            <a:r>
              <a:rPr lang="en-US" altLang="en-US" sz="2200" u="none" baseline="0" dirty="0">
                <a:solidFill>
                  <a:srgbClr val="FF0000"/>
                </a:solidFill>
                <a:latin typeface="Arial" charset="0"/>
              </a:rPr>
              <a:t>+ X</a:t>
            </a:r>
            <a:r>
              <a:rPr lang="en-US" altLang="en-US" sz="2200" u="none" dirty="0">
                <a:solidFill>
                  <a:srgbClr val="FF0000"/>
                </a:solidFill>
                <a:latin typeface="Arial" charset="0"/>
              </a:rPr>
              <a:t> </a:t>
            </a:r>
            <a:r>
              <a:rPr lang="en-US" altLang="en-US" sz="2200" u="none" dirty="0" smtClean="0">
                <a:solidFill>
                  <a:srgbClr val="FF0000"/>
                </a:solidFill>
                <a:latin typeface="Arial" charset="0"/>
              </a:rPr>
              <a:t>5</a:t>
            </a:r>
            <a:r>
              <a:rPr lang="en-US" altLang="en-US" sz="2200" u="none" baseline="0" dirty="0" smtClean="0">
                <a:solidFill>
                  <a:srgbClr val="FF0000"/>
                </a:solidFill>
                <a:latin typeface="Arial" charset="0"/>
              </a:rPr>
              <a:t> +</a:t>
            </a:r>
            <a:r>
              <a:rPr lang="en-US" altLang="en-US" sz="2200" u="none" baseline="0" dirty="0">
                <a:solidFill>
                  <a:srgbClr val="FF0000"/>
                </a:solidFill>
                <a:latin typeface="Arial" charset="0"/>
              </a:rPr>
              <a:t>X</a:t>
            </a:r>
            <a:r>
              <a:rPr lang="en-US" altLang="en-US" sz="2200" u="none" dirty="0">
                <a:solidFill>
                  <a:srgbClr val="FF0000"/>
                </a:solidFill>
                <a:latin typeface="Arial" charset="0"/>
              </a:rPr>
              <a:t> </a:t>
            </a:r>
            <a:r>
              <a:rPr lang="en-US" altLang="en-US" sz="2200" u="none" dirty="0" smtClean="0">
                <a:solidFill>
                  <a:srgbClr val="FF0000"/>
                </a:solidFill>
                <a:latin typeface="Arial" charset="0"/>
              </a:rPr>
              <a:t>4</a:t>
            </a:r>
            <a:r>
              <a:rPr lang="en-US" altLang="en-US" sz="2200" u="none" baseline="0" dirty="0" smtClean="0">
                <a:solidFill>
                  <a:srgbClr val="FF0000"/>
                </a:solidFill>
                <a:latin typeface="Arial" charset="0"/>
              </a:rPr>
              <a:t> </a:t>
            </a:r>
            <a:r>
              <a:rPr lang="en-US" altLang="en-US" sz="2200" u="none" baseline="0" dirty="0">
                <a:solidFill>
                  <a:srgbClr val="FF0000"/>
                </a:solidFill>
                <a:latin typeface="Arial" charset="0"/>
              </a:rPr>
              <a:t>+ X</a:t>
            </a:r>
            <a:r>
              <a:rPr lang="en-US" altLang="en-US" sz="2200" u="none" dirty="0">
                <a:solidFill>
                  <a:srgbClr val="FF0000"/>
                </a:solidFill>
                <a:latin typeface="Arial" charset="0"/>
              </a:rPr>
              <a:t> </a:t>
            </a:r>
            <a:r>
              <a:rPr lang="en-US" altLang="en-US" sz="2200" u="none" dirty="0" smtClean="0">
                <a:solidFill>
                  <a:srgbClr val="FF0000"/>
                </a:solidFill>
                <a:latin typeface="Arial" charset="0"/>
              </a:rPr>
              <a:t>3</a:t>
            </a:r>
            <a:r>
              <a:rPr lang="en-US" altLang="en-US" sz="2200" u="none" baseline="0" dirty="0" smtClean="0">
                <a:solidFill>
                  <a:srgbClr val="FF0000"/>
                </a:solidFill>
                <a:latin typeface="Arial" charset="0"/>
              </a:rPr>
              <a:t> + </a:t>
            </a:r>
            <a:r>
              <a:rPr lang="en-US" altLang="en-US" sz="2200" u="none" baseline="0" dirty="0">
                <a:solidFill>
                  <a:srgbClr val="FF0000"/>
                </a:solidFill>
                <a:latin typeface="Arial" charset="0"/>
              </a:rPr>
              <a:t>X</a:t>
            </a:r>
            <a:r>
              <a:rPr lang="en-US" altLang="en-US" sz="2200" u="none" dirty="0">
                <a:solidFill>
                  <a:srgbClr val="FF0000"/>
                </a:solidFill>
                <a:latin typeface="Arial" charset="0"/>
              </a:rPr>
              <a:t> 2</a:t>
            </a:r>
            <a:r>
              <a:rPr lang="en-US" altLang="en-US" sz="2200" u="none" baseline="0" dirty="0">
                <a:solidFill>
                  <a:srgbClr val="FF0000"/>
                </a:solidFill>
                <a:latin typeface="Arial" charset="0"/>
              </a:rPr>
              <a:t> </a:t>
            </a:r>
            <a:r>
              <a:rPr lang="en-US" altLang="en-US" sz="2200" u="none" baseline="0" dirty="0" smtClean="0">
                <a:solidFill>
                  <a:srgbClr val="FF0000"/>
                </a:solidFill>
                <a:latin typeface="Arial" charset="0"/>
              </a:rPr>
              <a:t>+1</a:t>
            </a:r>
            <a:endParaRPr lang="en-US" altLang="en-US" sz="2200" u="none" baseline="0" dirty="0">
              <a:solidFill>
                <a:srgbClr val="FF0000"/>
              </a:solidFill>
            </a:endParaRPr>
          </a:p>
        </p:txBody>
      </p:sp>
      <p:pic>
        <p:nvPicPr>
          <p:cNvPr id="3" name="Picture 2">
            <a:extLst>
              <a:ext uri="{FF2B5EF4-FFF2-40B4-BE49-F238E27FC236}">
                <a16:creationId xmlns="" xmlns:a16="http://schemas.microsoft.com/office/drawing/2014/main" id="{B229AC51-7414-5C4B-BCBD-FC5A8839D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828800"/>
            <a:ext cx="2781300" cy="3162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91"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(9 of 25)</a:t>
            </a:r>
          </a:p>
        </p:txBody>
      </p:sp>
      <p:sp>
        <p:nvSpPr>
          <p:cNvPr id="349186" name="Rectangle 2"/>
          <p:cNvSpPr>
            <a:spLocks noGrp="1" noChangeArrowheads="1"/>
          </p:cNvSpPr>
          <p:nvPr>
            <p:ph idx="1"/>
          </p:nvPr>
        </p:nvSpPr>
        <p:spPr>
          <a:xfrm>
            <a:off x="685800" y="1828800"/>
            <a:ext cx="4343400" cy="4114800"/>
          </a:xfrm>
        </p:spPr>
        <p:txBody>
          <a:bodyPr>
            <a:normAutofit fontScale="70000" lnSpcReduction="20000"/>
          </a:bodyPr>
          <a:lstStyle/>
          <a:p>
            <a:r>
              <a:rPr lang="en-US" altLang="en-US" dirty="0"/>
              <a:t>Suppose we want to transmit the information string: 1111101.</a:t>
            </a:r>
          </a:p>
          <a:p>
            <a:r>
              <a:rPr lang="en-US" altLang="en-US" dirty="0"/>
              <a:t>The receiver and sender decide to use the (arbitrary) polynomial pattern, 1101.</a:t>
            </a:r>
          </a:p>
          <a:p>
            <a:r>
              <a:rPr lang="en-US" altLang="en-US" dirty="0"/>
              <a:t>The information string is shifted left by one position less than the number of positions in the divisor.</a:t>
            </a:r>
          </a:p>
          <a:p>
            <a:r>
              <a:rPr lang="en-US" altLang="en-US" dirty="0"/>
              <a:t>The remainder is found through modulo 2 division (at right) and added to the information string: 1111101000 + 111 = 1111101111.</a:t>
            </a:r>
          </a:p>
        </p:txBody>
      </p:sp>
      <p:pic>
        <p:nvPicPr>
          <p:cNvPr id="3" name="Picture 2">
            <a:extLst>
              <a:ext uri="{FF2B5EF4-FFF2-40B4-BE49-F238E27FC236}">
                <a16:creationId xmlns="" xmlns:a16="http://schemas.microsoft.com/office/drawing/2014/main" id="{DD20B654-6D5F-3141-92E5-C5DD9E7820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752600"/>
            <a:ext cx="3327400" cy="4343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41" name="Rectangle 9"/>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(10 of 25)</a:t>
            </a:r>
          </a:p>
        </p:txBody>
      </p:sp>
      <p:sp>
        <p:nvSpPr>
          <p:cNvPr id="351235" name="Rectangle 3"/>
          <p:cNvSpPr>
            <a:spLocks noGrp="1" noChangeArrowheads="1"/>
          </p:cNvSpPr>
          <p:nvPr>
            <p:ph idx="1"/>
          </p:nvPr>
        </p:nvSpPr>
        <p:spPr>
          <a:xfrm>
            <a:off x="533400" y="1828800"/>
            <a:ext cx="4572000" cy="4114800"/>
          </a:xfrm>
        </p:spPr>
        <p:txBody>
          <a:bodyPr>
            <a:normAutofit fontScale="62500" lnSpcReduction="20000"/>
          </a:bodyPr>
          <a:lstStyle/>
          <a:p>
            <a:r>
              <a:rPr lang="en-US" altLang="en-US" dirty="0"/>
              <a:t>If no bits are lost or corrupted, dividing the received information string by the agreed upon pattern will give a remainder of </a:t>
            </a:r>
            <a:r>
              <a:rPr lang="en-US" altLang="en-US" dirty="0" smtClean="0"/>
              <a:t>zero (</a:t>
            </a:r>
            <a:r>
              <a:rPr lang="en-US" altLang="en-US" dirty="0" smtClean="0">
                <a:solidFill>
                  <a:srgbClr val="FF0000"/>
                </a:solidFill>
              </a:rPr>
              <a:t>syndrome</a:t>
            </a:r>
            <a:r>
              <a:rPr lang="en-US" altLang="en-US" dirty="0" smtClean="0"/>
              <a:t>).</a:t>
            </a:r>
            <a:endParaRPr lang="en-US" altLang="en-US" dirty="0"/>
          </a:p>
          <a:p>
            <a:r>
              <a:rPr lang="en-US" altLang="en-US" dirty="0"/>
              <a:t>We see this is so in the calculation at the right.</a:t>
            </a:r>
          </a:p>
          <a:p>
            <a:r>
              <a:rPr lang="en-US" altLang="en-US" dirty="0"/>
              <a:t>Real applications use longer polynomials to cover larger information strings.  </a:t>
            </a:r>
          </a:p>
          <a:p>
            <a:pPr lvl="1"/>
            <a:r>
              <a:rPr lang="en-US" altLang="en-US" dirty="0"/>
              <a:t>Some of the standard polynomials </a:t>
            </a:r>
            <a:r>
              <a:rPr lang="en-US" altLang="en-US" dirty="0" smtClean="0"/>
              <a:t>are:</a:t>
            </a:r>
          </a:p>
          <a:p>
            <a:pPr lvl="1"/>
            <a:r>
              <a:rPr lang="en-US" altLang="en-US" dirty="0" smtClean="0"/>
              <a:t>CRC-16-IBM (USB): X</a:t>
            </a:r>
            <a:r>
              <a:rPr lang="en-US" altLang="en-US" baseline="30000" dirty="0" smtClean="0"/>
              <a:t>16</a:t>
            </a:r>
            <a:r>
              <a:rPr lang="en-US" altLang="en-US" dirty="0" smtClean="0"/>
              <a:t>+X</a:t>
            </a:r>
            <a:r>
              <a:rPr lang="en-US" altLang="en-US" baseline="30000" dirty="0" smtClean="0"/>
              <a:t>15</a:t>
            </a:r>
            <a:r>
              <a:rPr lang="en-US" altLang="en-US" dirty="0" smtClean="0"/>
              <a:t>+X</a:t>
            </a:r>
            <a:r>
              <a:rPr lang="en-US" altLang="en-US" baseline="30000" dirty="0" smtClean="0"/>
              <a:t>2</a:t>
            </a:r>
            <a:r>
              <a:rPr lang="en-US" altLang="en-US" dirty="0" smtClean="0"/>
              <a:t>+1</a:t>
            </a:r>
          </a:p>
          <a:p>
            <a:pPr lvl="1"/>
            <a:r>
              <a:rPr lang="en-US" altLang="en-US" dirty="0" smtClean="0"/>
              <a:t>CRC32 (Ethernet): x</a:t>
            </a:r>
            <a:r>
              <a:rPr lang="en-US" altLang="en-US" baseline="30000" dirty="0" smtClean="0"/>
              <a:t>32</a:t>
            </a:r>
            <a:r>
              <a:rPr lang="en-US" altLang="en-US" dirty="0" smtClean="0"/>
              <a:t>+x</a:t>
            </a:r>
            <a:r>
              <a:rPr lang="en-US" altLang="en-US" baseline="30000" dirty="0" smtClean="0"/>
              <a:t>26</a:t>
            </a:r>
            <a:r>
              <a:rPr lang="en-US" altLang="en-US" dirty="0"/>
              <a:t>+</a:t>
            </a:r>
            <a:r>
              <a:rPr lang="en-US" altLang="en-US" dirty="0" smtClean="0"/>
              <a:t>x</a:t>
            </a:r>
            <a:r>
              <a:rPr lang="en-US" altLang="en-US" baseline="30000" dirty="0" smtClean="0"/>
              <a:t>23</a:t>
            </a:r>
            <a:r>
              <a:rPr lang="en-US" altLang="en-US" dirty="0" smtClean="0"/>
              <a:t>+</a:t>
            </a:r>
            <a:r>
              <a:rPr lang="en-US" altLang="en-US" dirty="0"/>
              <a:t>x</a:t>
            </a:r>
            <a:r>
              <a:rPr lang="en-US" altLang="en-US" baseline="30000" dirty="0"/>
              <a:t>22</a:t>
            </a:r>
            <a:r>
              <a:rPr lang="en-US" altLang="en-US" dirty="0" smtClean="0"/>
              <a:t>+x</a:t>
            </a:r>
            <a:r>
              <a:rPr lang="en-US" altLang="en-US" baseline="30000" dirty="0" smtClean="0"/>
              <a:t>16</a:t>
            </a:r>
            <a:r>
              <a:rPr lang="en-US" altLang="en-US" dirty="0" smtClean="0"/>
              <a:t>+x</a:t>
            </a:r>
            <a:r>
              <a:rPr lang="en-US" altLang="en-US" baseline="30000" dirty="0" smtClean="0"/>
              <a:t>12</a:t>
            </a:r>
            <a:r>
              <a:rPr lang="en-US" altLang="en-US" dirty="0" smtClean="0"/>
              <a:t>+x</a:t>
            </a:r>
            <a:r>
              <a:rPr lang="en-US" altLang="en-US" baseline="30000" dirty="0" smtClean="0"/>
              <a:t>11</a:t>
            </a:r>
            <a:r>
              <a:rPr lang="en-US" altLang="en-US" dirty="0" smtClean="0"/>
              <a:t>+x</a:t>
            </a:r>
            <a:r>
              <a:rPr lang="en-US" altLang="en-US" baseline="30000" dirty="0" smtClean="0"/>
              <a:t>10</a:t>
            </a:r>
            <a:r>
              <a:rPr lang="en-US" altLang="en-US" dirty="0" smtClean="0"/>
              <a:t>+x</a:t>
            </a:r>
            <a:r>
              <a:rPr lang="en-US" altLang="en-US" baseline="30000" dirty="0" smtClean="0"/>
              <a:t>8</a:t>
            </a:r>
            <a:r>
              <a:rPr lang="en-US" altLang="en-US" dirty="0" smtClean="0"/>
              <a:t>+x</a:t>
            </a:r>
            <a:r>
              <a:rPr lang="en-US" altLang="en-US" baseline="30000" dirty="0" smtClean="0"/>
              <a:t>7</a:t>
            </a:r>
            <a:r>
              <a:rPr lang="en-US" altLang="en-US" dirty="0" smtClean="0"/>
              <a:t>+x</a:t>
            </a:r>
            <a:r>
              <a:rPr lang="en-US" altLang="en-US" baseline="30000" dirty="0" smtClean="0"/>
              <a:t>5</a:t>
            </a:r>
            <a:r>
              <a:rPr lang="en-US" altLang="en-US" dirty="0" smtClean="0"/>
              <a:t>+x</a:t>
            </a:r>
            <a:r>
              <a:rPr lang="en-US" altLang="en-US" baseline="30000" dirty="0" smtClean="0"/>
              <a:t>4</a:t>
            </a:r>
            <a:r>
              <a:rPr lang="en-US" altLang="en-US" dirty="0" smtClean="0"/>
              <a:t>+x</a:t>
            </a:r>
            <a:r>
              <a:rPr lang="en-US" altLang="en-US" baseline="30000" dirty="0" smtClean="0"/>
              <a:t>2</a:t>
            </a:r>
            <a:r>
              <a:rPr lang="en-US" altLang="en-US" dirty="0" smtClean="0"/>
              <a:t>+x+1</a:t>
            </a:r>
          </a:p>
          <a:p>
            <a:pPr lvl="1"/>
            <a:endParaRPr lang="en-US" altLang="en-US" dirty="0"/>
          </a:p>
          <a:p>
            <a:pPr lvl="1"/>
            <a:endParaRPr lang="en-US" altLang="en-US" dirty="0"/>
          </a:p>
        </p:txBody>
      </p:sp>
      <p:pic>
        <p:nvPicPr>
          <p:cNvPr id="3" name="Picture 2">
            <a:extLst>
              <a:ext uri="{FF2B5EF4-FFF2-40B4-BE49-F238E27FC236}">
                <a16:creationId xmlns="" xmlns:a16="http://schemas.microsoft.com/office/drawing/2014/main" id="{A63C27B5-B5DA-5242-8372-7EB064318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1676400"/>
            <a:ext cx="3327400" cy="4343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3" name="Rectangle 5"/>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(11 of 25)</a:t>
            </a:r>
          </a:p>
        </p:txBody>
      </p:sp>
      <p:sp>
        <p:nvSpPr>
          <p:cNvPr id="355330" name="Rectangle 2"/>
          <p:cNvSpPr>
            <a:spLocks noGrp="1" noChangeArrowheads="1"/>
          </p:cNvSpPr>
          <p:nvPr>
            <p:ph idx="1"/>
          </p:nvPr>
        </p:nvSpPr>
        <p:spPr/>
        <p:txBody>
          <a:bodyPr>
            <a:normAutofit fontScale="92500" lnSpcReduction="10000"/>
          </a:bodyPr>
          <a:lstStyle/>
          <a:p>
            <a:r>
              <a:rPr lang="en-US" altLang="en-US" dirty="0"/>
              <a:t>Data transmission errors are easy to fix once an error is detected. </a:t>
            </a:r>
          </a:p>
          <a:p>
            <a:pPr lvl="1"/>
            <a:r>
              <a:rPr lang="en-US" altLang="en-US" dirty="0"/>
              <a:t>Just ask the sender to transmit the data again.</a:t>
            </a:r>
          </a:p>
          <a:p>
            <a:r>
              <a:rPr lang="en-US" altLang="en-US" dirty="0"/>
              <a:t>In computer memory and data storage, however, this cannot be done.</a:t>
            </a:r>
          </a:p>
          <a:p>
            <a:pPr lvl="1"/>
            <a:r>
              <a:rPr lang="en-US" altLang="en-US" dirty="0"/>
              <a:t>Too often the only copy of something important is in memory or on disk.</a:t>
            </a:r>
          </a:p>
          <a:p>
            <a:r>
              <a:rPr lang="en-US" altLang="en-US" dirty="0"/>
              <a:t>Thus, to provide data integrity over the long term, error correcting codes are required.</a:t>
            </a:r>
          </a:p>
        </p:txBody>
      </p:sp>
    </p:spTree>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81" name="Rectangle 5"/>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(12 of 25)</a:t>
            </a:r>
          </a:p>
        </p:txBody>
      </p:sp>
      <p:sp>
        <p:nvSpPr>
          <p:cNvPr id="357378" name="Rectangle 2"/>
          <p:cNvSpPr>
            <a:spLocks noGrp="1" noChangeArrowheads="1"/>
          </p:cNvSpPr>
          <p:nvPr>
            <p:ph idx="1"/>
          </p:nvPr>
        </p:nvSpPr>
        <p:spPr/>
        <p:txBody>
          <a:bodyPr>
            <a:normAutofit fontScale="92500" lnSpcReduction="20000"/>
          </a:bodyPr>
          <a:lstStyle/>
          <a:p>
            <a:r>
              <a:rPr lang="en-US" altLang="en-US" dirty="0"/>
              <a:t>Hamming codes and Reed-Solomon codes are two important error correcting codes. </a:t>
            </a:r>
          </a:p>
          <a:p>
            <a:r>
              <a:rPr lang="en-US" altLang="en-US" dirty="0"/>
              <a:t>Reed-Solomon codes are particularly useful in correcting </a:t>
            </a:r>
            <a:r>
              <a:rPr lang="en-US" altLang="en-US" i="1" dirty="0"/>
              <a:t>burst errors </a:t>
            </a:r>
            <a:r>
              <a:rPr lang="en-US" altLang="en-US" dirty="0"/>
              <a:t>that occur when a series of adjacent bits are damaged.</a:t>
            </a:r>
          </a:p>
          <a:p>
            <a:pPr lvl="1"/>
            <a:r>
              <a:rPr lang="en-US" altLang="en-US" dirty="0"/>
              <a:t>Because CD-ROMs are easily scratched, they employ a type of Reed-Solomon error correction.</a:t>
            </a:r>
          </a:p>
          <a:p>
            <a:r>
              <a:rPr lang="en-US" altLang="en-US" dirty="0"/>
              <a:t>Because the mathematics of Hamming codes is much simpler than Reed-Solomon, we discuss Hamming codes in detail.</a:t>
            </a:r>
          </a:p>
        </p:txBody>
      </p:sp>
    </p:spTree>
  </p:cSld>
  <p:clrMapOvr>
    <a:overrideClrMapping bg1="lt1" tx1="dk1" bg2="lt2" tx2="dk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31"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(13 of 25)</a:t>
            </a:r>
          </a:p>
        </p:txBody>
      </p:sp>
      <p:sp>
        <p:nvSpPr>
          <p:cNvPr id="359426" name="Rectangle 2"/>
          <p:cNvSpPr>
            <a:spLocks noGrp="1" noChangeArrowheads="1"/>
          </p:cNvSpPr>
          <p:nvPr>
            <p:ph idx="1"/>
          </p:nvPr>
        </p:nvSpPr>
        <p:spPr>
          <a:xfrm>
            <a:off x="685800" y="1828800"/>
            <a:ext cx="4267200" cy="4114800"/>
          </a:xfrm>
        </p:spPr>
        <p:txBody>
          <a:bodyPr>
            <a:normAutofit fontScale="70000" lnSpcReduction="20000"/>
          </a:bodyPr>
          <a:lstStyle/>
          <a:p>
            <a:r>
              <a:rPr lang="en-US" altLang="en-US" dirty="0"/>
              <a:t>Hamming codes are code words formed by adding redundant check bits, or parity bits, to a data word.</a:t>
            </a:r>
          </a:p>
          <a:p>
            <a:r>
              <a:rPr lang="en-US" altLang="en-US" dirty="0"/>
              <a:t>The </a:t>
            </a:r>
            <a:r>
              <a:rPr lang="en-US" altLang="en-US" i="1" dirty="0"/>
              <a:t>Hamming distance </a:t>
            </a:r>
            <a:r>
              <a:rPr lang="en-US" altLang="en-US" dirty="0"/>
              <a:t>between two code words is the number of bits in which two code words differ.</a:t>
            </a:r>
          </a:p>
          <a:p>
            <a:r>
              <a:rPr lang="en-US" altLang="en-US" dirty="0"/>
              <a:t>The minimum Hamming distance for a code is the smallest Hamming distance between all pairs of words in the code. </a:t>
            </a:r>
          </a:p>
        </p:txBody>
      </p:sp>
      <p:sp>
        <p:nvSpPr>
          <p:cNvPr id="359428" name="Text Box 4"/>
          <p:cNvSpPr txBox="1">
            <a:spLocks noChangeArrowheads="1"/>
          </p:cNvSpPr>
          <p:nvPr/>
        </p:nvSpPr>
        <p:spPr bwMode="auto">
          <a:xfrm>
            <a:off x="5562600" y="1828800"/>
            <a:ext cx="34290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sz="2200" u="none" baseline="0" dirty="0">
                <a:latin typeface="+mj-lt"/>
              </a:rPr>
              <a:t>This pair of bytes has a Hamming distance of 3:</a:t>
            </a:r>
          </a:p>
        </p:txBody>
      </p:sp>
      <p:pic>
        <p:nvPicPr>
          <p:cNvPr id="3" name="Picture 2">
            <a:extLst>
              <a:ext uri="{FF2B5EF4-FFF2-40B4-BE49-F238E27FC236}">
                <a16:creationId xmlns="" xmlns:a16="http://schemas.microsoft.com/office/drawing/2014/main" id="{F623AA73-3E80-734F-A8ED-AECEE0ECBA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819400"/>
            <a:ext cx="2286000" cy="863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9" name="Rectangle 7"/>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(14 of 25)</a:t>
            </a:r>
          </a:p>
        </p:txBody>
      </p:sp>
      <p:sp>
        <p:nvSpPr>
          <p:cNvPr id="361474" name="Rectangle 2"/>
          <p:cNvSpPr>
            <a:spLocks noGrp="1" noChangeArrowheads="1"/>
          </p:cNvSpPr>
          <p:nvPr>
            <p:ph idx="1"/>
          </p:nvPr>
        </p:nvSpPr>
        <p:spPr/>
        <p:txBody>
          <a:bodyPr>
            <a:normAutofit fontScale="92500" lnSpcReduction="10000"/>
          </a:bodyPr>
          <a:lstStyle/>
          <a:p>
            <a:r>
              <a:rPr lang="en-US" altLang="en-US" dirty="0"/>
              <a:t>The minimum Hamming distance for a code, D(min), determines its error detecting and error correcting capability. </a:t>
            </a:r>
          </a:p>
          <a:p>
            <a:r>
              <a:rPr lang="en-US" altLang="en-US" dirty="0"/>
              <a:t>For any code word, </a:t>
            </a:r>
            <a:r>
              <a:rPr lang="en-US" altLang="en-US" i="1" dirty="0"/>
              <a:t>X</a:t>
            </a:r>
            <a:r>
              <a:rPr lang="en-US" altLang="en-US" dirty="0"/>
              <a:t>, to be interpreted as a different valid code word, </a:t>
            </a:r>
            <a:r>
              <a:rPr lang="en-US" altLang="en-US" i="1" dirty="0"/>
              <a:t>Y</a:t>
            </a:r>
            <a:r>
              <a:rPr lang="en-US" altLang="en-US" dirty="0"/>
              <a:t>, at least D(min) single-bit errors must occur in </a:t>
            </a:r>
            <a:r>
              <a:rPr lang="en-US" altLang="en-US" i="1" dirty="0"/>
              <a:t>X</a:t>
            </a:r>
            <a:r>
              <a:rPr lang="en-US" altLang="en-US" dirty="0"/>
              <a:t>.</a:t>
            </a:r>
          </a:p>
          <a:p>
            <a:r>
              <a:rPr lang="en-US" altLang="en-US" dirty="0"/>
              <a:t>Thus, to detect </a:t>
            </a:r>
            <a:r>
              <a:rPr lang="en-US" altLang="en-US" i="1" dirty="0"/>
              <a:t>k</a:t>
            </a:r>
            <a:r>
              <a:rPr lang="en-US" altLang="en-US" dirty="0"/>
              <a:t> (or fewer) single-bit errors, the code must have a Hamming distance of        D(min) = </a:t>
            </a:r>
            <a:r>
              <a:rPr lang="en-US" altLang="en-US" i="1" dirty="0"/>
              <a:t>k</a:t>
            </a:r>
            <a:r>
              <a:rPr lang="en-US" altLang="en-US" dirty="0"/>
              <a:t> + 1.</a:t>
            </a:r>
          </a:p>
        </p:txBody>
      </p:sp>
    </p:spTree>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9" name="Rectangle 9"/>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(15 of 25)</a:t>
            </a:r>
          </a:p>
        </p:txBody>
      </p:sp>
      <p:sp>
        <p:nvSpPr>
          <p:cNvPr id="363522" name="Rectangle 2"/>
          <p:cNvSpPr>
            <a:spLocks noGrp="1" noChangeArrowheads="1"/>
          </p:cNvSpPr>
          <p:nvPr>
            <p:ph idx="1"/>
          </p:nvPr>
        </p:nvSpPr>
        <p:spPr/>
        <p:txBody>
          <a:bodyPr>
            <a:normAutofit fontScale="92500"/>
          </a:bodyPr>
          <a:lstStyle/>
          <a:p>
            <a:r>
              <a:rPr lang="en-US" altLang="en-US" dirty="0"/>
              <a:t>Hamming codes can </a:t>
            </a:r>
            <a:r>
              <a:rPr lang="en-US" altLang="en-US" i="1" dirty="0"/>
              <a:t>detect</a:t>
            </a:r>
            <a:r>
              <a:rPr lang="en-US" altLang="en-US" dirty="0"/>
              <a:t>  D(min) </a:t>
            </a:r>
            <a:r>
              <a:rPr lang="en-US" dirty="0"/>
              <a:t>–</a:t>
            </a:r>
            <a:r>
              <a:rPr lang="en-US" altLang="en-US" dirty="0"/>
              <a:t> 1 errors and </a:t>
            </a:r>
            <a:r>
              <a:rPr lang="en-US" altLang="en-US" i="1" dirty="0"/>
              <a:t>correct</a:t>
            </a:r>
            <a:r>
              <a:rPr lang="en-US" altLang="en-US" dirty="0"/>
              <a:t>	 	      errors</a:t>
            </a:r>
          </a:p>
          <a:p>
            <a:endParaRPr lang="en-US" altLang="en-US" dirty="0"/>
          </a:p>
          <a:p>
            <a:r>
              <a:rPr lang="en-US" altLang="en-US" dirty="0"/>
              <a:t>Thus, a Hamming distance of 2</a:t>
            </a:r>
            <a:r>
              <a:rPr lang="en-US" altLang="en-US" i="1" dirty="0"/>
              <a:t>k</a:t>
            </a:r>
            <a:r>
              <a:rPr lang="en-US" altLang="en-US" dirty="0"/>
              <a:t> + 1 is required to be able to correct </a:t>
            </a:r>
            <a:r>
              <a:rPr lang="en-US" altLang="en-US" i="1" dirty="0"/>
              <a:t>k</a:t>
            </a:r>
            <a:r>
              <a:rPr lang="en-US" altLang="en-US" dirty="0"/>
              <a:t> errors in any data word.</a:t>
            </a:r>
          </a:p>
          <a:p>
            <a:r>
              <a:rPr lang="en-US" altLang="en-US" dirty="0"/>
              <a:t>Hamming distance is provided by adding a suitable number of parity bits to a data word.</a:t>
            </a:r>
          </a:p>
        </p:txBody>
      </p:sp>
      <p:pic>
        <p:nvPicPr>
          <p:cNvPr id="3" name="Picture 2">
            <a:extLst>
              <a:ext uri="{FF2B5EF4-FFF2-40B4-BE49-F238E27FC236}">
                <a16:creationId xmlns="" xmlns:a16="http://schemas.microsoft.com/office/drawing/2014/main" id="{A17A675E-CE92-0343-B63C-DA9782202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2362200"/>
            <a:ext cx="1879600" cy="8128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1" name="Rectangle 5"/>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(16 of 25)</a:t>
            </a:r>
          </a:p>
        </p:txBody>
      </p:sp>
      <p:sp>
        <p:nvSpPr>
          <p:cNvPr id="367618" name="Rectangle 2"/>
          <p:cNvSpPr>
            <a:spLocks noGrp="1" noChangeArrowheads="1"/>
          </p:cNvSpPr>
          <p:nvPr>
            <p:ph idx="1"/>
          </p:nvPr>
        </p:nvSpPr>
        <p:spPr/>
        <p:txBody>
          <a:bodyPr>
            <a:normAutofit fontScale="85000" lnSpcReduction="20000"/>
          </a:bodyPr>
          <a:lstStyle/>
          <a:p>
            <a:r>
              <a:rPr lang="en-US" altLang="en-US" dirty="0"/>
              <a:t>Suppose we have a set of </a:t>
            </a:r>
            <a:r>
              <a:rPr lang="en-US" altLang="en-US" i="1" dirty="0"/>
              <a:t>n</a:t>
            </a:r>
            <a:r>
              <a:rPr lang="en-US" altLang="en-US" dirty="0"/>
              <a:t>-bit code words consisting of </a:t>
            </a:r>
            <a:r>
              <a:rPr lang="en-US" altLang="en-US" i="1" dirty="0"/>
              <a:t>m</a:t>
            </a:r>
            <a:r>
              <a:rPr lang="en-US" altLang="en-US" dirty="0"/>
              <a:t> data bits </a:t>
            </a:r>
            <a:r>
              <a:rPr lang="en-US" altLang="en-US" dirty="0" smtClean="0">
                <a:solidFill>
                  <a:srgbClr val="FF0000"/>
                </a:solidFill>
              </a:rPr>
              <a:t>of which </a:t>
            </a:r>
            <a:r>
              <a:rPr lang="en-US" altLang="en-US" i="1" dirty="0">
                <a:solidFill>
                  <a:srgbClr val="FF0000"/>
                </a:solidFill>
              </a:rPr>
              <a:t>r</a:t>
            </a:r>
            <a:r>
              <a:rPr lang="en-US" altLang="en-US" dirty="0">
                <a:solidFill>
                  <a:srgbClr val="FF0000"/>
                </a:solidFill>
              </a:rPr>
              <a:t> (redundant</a:t>
            </a:r>
            <a:r>
              <a:rPr lang="en-US" altLang="en-US" dirty="0" smtClean="0">
                <a:solidFill>
                  <a:srgbClr val="FF0000"/>
                </a:solidFill>
              </a:rPr>
              <a:t>) are </a:t>
            </a:r>
            <a:r>
              <a:rPr lang="en-US" altLang="en-US" dirty="0"/>
              <a:t>parity bits. </a:t>
            </a:r>
          </a:p>
          <a:p>
            <a:r>
              <a:rPr lang="en-US" altLang="en-US" dirty="0"/>
              <a:t>Suppose also that we wish to detect and correct one single bit error only.</a:t>
            </a:r>
          </a:p>
          <a:p>
            <a:r>
              <a:rPr lang="en-US" altLang="en-US" dirty="0"/>
              <a:t>An error could occur in any of the </a:t>
            </a:r>
            <a:r>
              <a:rPr lang="en-US" altLang="en-US" i="1" dirty="0"/>
              <a:t>n</a:t>
            </a:r>
            <a:r>
              <a:rPr lang="en-US" altLang="en-US" dirty="0"/>
              <a:t> bits, so each code word can be associated with n invalid code words at a Hamming distance of 1.</a:t>
            </a:r>
          </a:p>
          <a:p>
            <a:r>
              <a:rPr lang="en-US" altLang="en-US" dirty="0"/>
              <a:t>Therefore, we have </a:t>
            </a:r>
            <a:r>
              <a:rPr lang="en-US" altLang="en-US" i="1" dirty="0"/>
              <a:t>n</a:t>
            </a:r>
            <a:r>
              <a:rPr lang="en-US" altLang="en-US" dirty="0"/>
              <a:t> + 1 bit patterns for each code word: one valid code word, and </a:t>
            </a:r>
            <a:r>
              <a:rPr lang="en-US" altLang="en-US" i="1" dirty="0"/>
              <a:t>n</a:t>
            </a:r>
            <a:r>
              <a:rPr lang="en-US" altLang="en-US" dirty="0"/>
              <a:t> invalid code words.</a:t>
            </a: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4" name="Rectangle 1036"/>
          <p:cNvSpPr>
            <a:spLocks noGrp="1" noChangeArrowheads="1"/>
          </p:cNvSpPr>
          <p:nvPr>
            <p:ph type="title"/>
          </p:nvPr>
        </p:nvSpPr>
        <p:spPr/>
        <p:txBody>
          <a:bodyPr>
            <a:normAutofit fontScale="90000"/>
          </a:bodyPr>
          <a:lstStyle/>
          <a:p>
            <a:r>
              <a:rPr lang="en-US" altLang="en-US" dirty="0"/>
              <a:t>2.3 Converting Between Bases (4 of 19)</a:t>
            </a:r>
          </a:p>
        </p:txBody>
      </p:sp>
      <p:sp>
        <p:nvSpPr>
          <p:cNvPr id="146434" name="Rectangle 1026"/>
          <p:cNvSpPr>
            <a:spLocks noGrp="1" noChangeArrowheads="1"/>
          </p:cNvSpPr>
          <p:nvPr>
            <p:ph idx="1"/>
          </p:nvPr>
        </p:nvSpPr>
        <p:spPr>
          <a:xfrm>
            <a:off x="685800" y="1828800"/>
            <a:ext cx="4419600" cy="4114800"/>
          </a:xfrm>
        </p:spPr>
        <p:txBody>
          <a:bodyPr>
            <a:normAutofit fontScale="92500" lnSpcReduction="20000"/>
          </a:bodyPr>
          <a:lstStyle/>
          <a:p>
            <a:r>
              <a:rPr lang="en-US" altLang="en-US" dirty="0"/>
              <a:t>Converting 190 to base 3</a:t>
            </a:r>
          </a:p>
          <a:p>
            <a:pPr lvl="1"/>
            <a:r>
              <a:rPr lang="en-US" altLang="en-US" dirty="0"/>
              <a:t>The next power of 3 is           3</a:t>
            </a:r>
            <a:r>
              <a:rPr lang="en-US" altLang="en-US" baseline="30000" dirty="0"/>
              <a:t>3</a:t>
            </a:r>
            <a:r>
              <a:rPr lang="en-US" altLang="en-US" dirty="0"/>
              <a:t> = 27. We’ll need one of these, so we subtract 27 and write down the numeral 1 in our result. </a:t>
            </a:r>
          </a:p>
          <a:p>
            <a:pPr lvl="1"/>
            <a:r>
              <a:rPr lang="en-US" altLang="en-US" dirty="0"/>
              <a:t>The next power of 3, 3</a:t>
            </a:r>
            <a:r>
              <a:rPr lang="en-US" altLang="en-US" baseline="30000" dirty="0"/>
              <a:t>2</a:t>
            </a:r>
            <a:r>
              <a:rPr lang="en-US" altLang="en-US" dirty="0"/>
              <a:t> = 9, is too large, but we have to assign a placeholder of zero and carry down the 1.</a:t>
            </a:r>
          </a:p>
        </p:txBody>
      </p:sp>
      <p:pic>
        <p:nvPicPr>
          <p:cNvPr id="5" name="Picture 4">
            <a:extLst>
              <a:ext uri="{FF2B5EF4-FFF2-40B4-BE49-F238E27FC236}">
                <a16:creationId xmlns="" xmlns:a16="http://schemas.microsoft.com/office/drawing/2014/main" id="{F8D2613E-BB82-F34C-9EA8-5AF04FAD7A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1438" y="1828800"/>
            <a:ext cx="2801962" cy="3886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normAutofit lnSpcReduction="10000"/>
          </a:bodyPr>
          <a:lstStyle/>
          <a:p>
            <a:pPr>
              <a:lnSpc>
                <a:spcPct val="80000"/>
              </a:lnSpc>
              <a:spcBef>
                <a:spcPct val="40000"/>
              </a:spcBef>
            </a:pPr>
            <a:r>
              <a:rPr lang="en-US" altLang="en-US" sz="2600" dirty="0"/>
              <a:t>Using n bits, we have 2</a:t>
            </a:r>
            <a:r>
              <a:rPr lang="en-US" altLang="en-US" sz="2600" i="1" baseline="30000" dirty="0"/>
              <a:t> n</a:t>
            </a:r>
            <a:r>
              <a:rPr lang="en-US" altLang="en-US" sz="2600" dirty="0"/>
              <a:t> possible bit patterns.  We have 2</a:t>
            </a:r>
            <a:r>
              <a:rPr lang="en-US" altLang="en-US" sz="2600" i="1" baseline="30000" dirty="0"/>
              <a:t> m</a:t>
            </a:r>
            <a:r>
              <a:rPr lang="en-US" altLang="en-US" sz="2600" dirty="0"/>
              <a:t> valid code words with r check bits (where </a:t>
            </a:r>
            <a:r>
              <a:rPr lang="en-US" altLang="en-US" sz="2600" i="1" dirty="0"/>
              <a:t>n</a:t>
            </a:r>
            <a:r>
              <a:rPr lang="en-US" altLang="en-US" sz="2600" dirty="0"/>
              <a:t> = </a:t>
            </a:r>
            <a:r>
              <a:rPr lang="en-US" altLang="en-US" sz="2600" i="1" dirty="0"/>
              <a:t>m</a:t>
            </a:r>
            <a:r>
              <a:rPr lang="en-US" altLang="en-US" sz="2600" dirty="0"/>
              <a:t> + </a:t>
            </a:r>
            <a:r>
              <a:rPr lang="en-US" altLang="en-US" sz="2600" i="1" dirty="0"/>
              <a:t>r</a:t>
            </a:r>
            <a:r>
              <a:rPr lang="en-US" altLang="en-US" sz="2600" dirty="0"/>
              <a:t>). </a:t>
            </a:r>
          </a:p>
          <a:p>
            <a:pPr>
              <a:lnSpc>
                <a:spcPct val="80000"/>
              </a:lnSpc>
              <a:spcBef>
                <a:spcPct val="40000"/>
              </a:spcBef>
            </a:pPr>
            <a:r>
              <a:rPr lang="en-US" altLang="en-US" sz="2600" dirty="0"/>
              <a:t>For each valid code word, we have (n + 1) bit patterns (1 legal and N illegal).</a:t>
            </a:r>
          </a:p>
          <a:p>
            <a:pPr>
              <a:lnSpc>
                <a:spcPct val="80000"/>
              </a:lnSpc>
              <a:spcBef>
                <a:spcPct val="40000"/>
              </a:spcBef>
            </a:pPr>
            <a:r>
              <a:rPr lang="en-US" altLang="en-US" sz="2600" dirty="0"/>
              <a:t>This gives us the inequality: </a:t>
            </a:r>
          </a:p>
          <a:p>
            <a:pPr>
              <a:lnSpc>
                <a:spcPct val="80000"/>
              </a:lnSpc>
              <a:spcBef>
                <a:spcPct val="40000"/>
              </a:spcBef>
              <a:buFontTx/>
              <a:buNone/>
            </a:pPr>
            <a:r>
              <a:rPr lang="en-US" altLang="en-US" sz="2600" dirty="0"/>
              <a:t>			(</a:t>
            </a:r>
            <a:r>
              <a:rPr lang="en-US" altLang="en-US" sz="2600" i="1" dirty="0"/>
              <a:t>n </a:t>
            </a:r>
            <a:r>
              <a:rPr lang="en-US" altLang="en-US" sz="2600" dirty="0"/>
              <a:t>+ 1) </a:t>
            </a:r>
            <a:r>
              <a:rPr lang="en-US" altLang="en-US" sz="2600" dirty="0">
                <a:sym typeface="Symbol" pitchFamily="18" charset="2"/>
              </a:rPr>
              <a:t></a:t>
            </a:r>
            <a:r>
              <a:rPr lang="en-US" altLang="en-US" sz="2600" i="1" dirty="0">
                <a:sym typeface="Symbol" pitchFamily="18" charset="2"/>
              </a:rPr>
              <a:t> </a:t>
            </a:r>
            <a:r>
              <a:rPr lang="en-US" altLang="en-US" sz="2600" dirty="0"/>
              <a:t>2</a:t>
            </a:r>
            <a:r>
              <a:rPr lang="en-US" altLang="en-US" sz="2600" i="1" baseline="30000" dirty="0"/>
              <a:t> m</a:t>
            </a:r>
            <a:r>
              <a:rPr lang="en-US" altLang="en-US" sz="2600" dirty="0"/>
              <a:t> </a:t>
            </a:r>
            <a:r>
              <a:rPr lang="en-US" altLang="en-US" sz="2600" dirty="0">
                <a:sym typeface="Symbol" pitchFamily="18" charset="2"/>
              </a:rPr>
              <a:t></a:t>
            </a:r>
            <a:r>
              <a:rPr lang="en-US" altLang="en-US" sz="2600" dirty="0"/>
              <a:t>  2</a:t>
            </a:r>
            <a:r>
              <a:rPr lang="en-US" altLang="en-US" sz="2600" i="1" baseline="30000" dirty="0"/>
              <a:t> n</a:t>
            </a:r>
            <a:r>
              <a:rPr lang="en-US" altLang="en-US" sz="2600" dirty="0"/>
              <a:t> </a:t>
            </a:r>
          </a:p>
          <a:p>
            <a:pPr>
              <a:lnSpc>
                <a:spcPct val="80000"/>
              </a:lnSpc>
              <a:spcBef>
                <a:spcPct val="40000"/>
              </a:spcBef>
            </a:pPr>
            <a:r>
              <a:rPr lang="en-US" altLang="en-US" sz="2600" dirty="0"/>
              <a:t>Because </a:t>
            </a:r>
            <a:r>
              <a:rPr lang="en-US" altLang="en-US" sz="2600" i="1" dirty="0"/>
              <a:t>n</a:t>
            </a:r>
            <a:r>
              <a:rPr lang="en-US" altLang="en-US" sz="2600" dirty="0"/>
              <a:t> = </a:t>
            </a:r>
            <a:r>
              <a:rPr lang="en-US" altLang="en-US" sz="2600" i="1" dirty="0"/>
              <a:t>m</a:t>
            </a:r>
            <a:r>
              <a:rPr lang="en-US" altLang="en-US" sz="2600" dirty="0"/>
              <a:t> + </a:t>
            </a:r>
            <a:r>
              <a:rPr lang="en-US" altLang="en-US" sz="2600" i="1" dirty="0"/>
              <a:t>r</a:t>
            </a:r>
            <a:r>
              <a:rPr lang="en-US" altLang="en-US" sz="2600" dirty="0"/>
              <a:t>, we can rewrite the inequality as:</a:t>
            </a:r>
          </a:p>
          <a:p>
            <a:pPr>
              <a:lnSpc>
                <a:spcPct val="80000"/>
              </a:lnSpc>
              <a:spcBef>
                <a:spcPct val="40000"/>
              </a:spcBef>
              <a:buFontTx/>
              <a:buNone/>
            </a:pPr>
            <a:r>
              <a:rPr lang="en-US" altLang="en-US" sz="2600" dirty="0"/>
              <a:t>	  (</a:t>
            </a:r>
            <a:r>
              <a:rPr lang="en-US" altLang="en-US" sz="2600" i="1" dirty="0"/>
              <a:t>m </a:t>
            </a:r>
            <a:r>
              <a:rPr lang="en-US" altLang="en-US" sz="2600" dirty="0"/>
              <a:t>+ </a:t>
            </a:r>
            <a:r>
              <a:rPr lang="en-US" altLang="en-US" sz="2600" i="1" dirty="0"/>
              <a:t>r </a:t>
            </a:r>
            <a:r>
              <a:rPr lang="en-US" altLang="en-US" sz="2600" dirty="0"/>
              <a:t>+ 1) </a:t>
            </a:r>
            <a:r>
              <a:rPr lang="en-US" altLang="en-US" sz="2600" dirty="0">
                <a:sym typeface="Symbol" pitchFamily="18" charset="2"/>
              </a:rPr>
              <a:t></a:t>
            </a:r>
            <a:r>
              <a:rPr lang="en-US" altLang="en-US" sz="2600" i="1" dirty="0">
                <a:sym typeface="Symbol" pitchFamily="18" charset="2"/>
              </a:rPr>
              <a:t> </a:t>
            </a:r>
            <a:r>
              <a:rPr lang="en-US" altLang="en-US" sz="2600" dirty="0"/>
              <a:t>2</a:t>
            </a:r>
            <a:r>
              <a:rPr lang="en-US" altLang="en-US" sz="2600" i="1" baseline="30000" dirty="0"/>
              <a:t> m</a:t>
            </a:r>
            <a:r>
              <a:rPr lang="en-US" altLang="en-US" sz="2600" dirty="0"/>
              <a:t> </a:t>
            </a:r>
            <a:r>
              <a:rPr lang="en-US" altLang="en-US" sz="2600" dirty="0">
                <a:sym typeface="Symbol" pitchFamily="18" charset="2"/>
              </a:rPr>
              <a:t></a:t>
            </a:r>
            <a:r>
              <a:rPr lang="en-US" altLang="en-US" sz="2600" dirty="0"/>
              <a:t>  2</a:t>
            </a:r>
            <a:r>
              <a:rPr lang="en-US" altLang="en-US" sz="2600" i="1" baseline="30000" dirty="0"/>
              <a:t> m </a:t>
            </a:r>
            <a:r>
              <a:rPr lang="en-US" altLang="en-US" sz="2600" baseline="30000" dirty="0"/>
              <a:t>+ </a:t>
            </a:r>
            <a:r>
              <a:rPr lang="en-US" altLang="en-US" sz="2600" i="1" baseline="30000" dirty="0"/>
              <a:t>r</a:t>
            </a:r>
            <a:r>
              <a:rPr lang="en-US" altLang="en-US" sz="2600" dirty="0"/>
              <a:t>  or   (</a:t>
            </a:r>
            <a:r>
              <a:rPr lang="en-US" altLang="en-US" sz="2600" i="1" dirty="0"/>
              <a:t>m </a:t>
            </a:r>
            <a:r>
              <a:rPr lang="en-US" altLang="en-US" sz="2600" dirty="0"/>
              <a:t>+ </a:t>
            </a:r>
            <a:r>
              <a:rPr lang="en-US" altLang="en-US" sz="2600" i="1" dirty="0"/>
              <a:t>r </a:t>
            </a:r>
            <a:r>
              <a:rPr lang="en-US" altLang="en-US" sz="2600" dirty="0"/>
              <a:t>+ 1) </a:t>
            </a:r>
            <a:r>
              <a:rPr lang="en-US" altLang="en-US" sz="2600" dirty="0">
                <a:sym typeface="Symbol" pitchFamily="18" charset="2"/>
              </a:rPr>
              <a:t></a:t>
            </a:r>
            <a:r>
              <a:rPr lang="en-US" altLang="en-US" sz="2600" dirty="0"/>
              <a:t>  2</a:t>
            </a:r>
            <a:r>
              <a:rPr lang="en-US" altLang="en-US" sz="2600" i="1" baseline="30000" dirty="0"/>
              <a:t> r</a:t>
            </a:r>
            <a:r>
              <a:rPr lang="en-US" altLang="en-US" sz="2600" dirty="0"/>
              <a:t> </a:t>
            </a:r>
          </a:p>
          <a:p>
            <a:pPr lvl="1">
              <a:lnSpc>
                <a:spcPct val="80000"/>
              </a:lnSpc>
              <a:spcBef>
                <a:spcPct val="40000"/>
              </a:spcBef>
            </a:pPr>
            <a:r>
              <a:rPr lang="en-US" altLang="en-US" sz="2400" dirty="0"/>
              <a:t>This inequality gives us a lower limit on the number of check bits that we need in our code words.</a:t>
            </a:r>
          </a:p>
        </p:txBody>
      </p:sp>
      <p:sp>
        <p:nvSpPr>
          <p:cNvPr id="6" name="Rectangle 5">
            <a:extLst>
              <a:ext uri="{FF2B5EF4-FFF2-40B4-BE49-F238E27FC236}">
                <a16:creationId xmlns="" xmlns:a16="http://schemas.microsoft.com/office/drawing/2014/main" id="{2B491885-B0EB-9141-9A52-139F4E75A41F}"/>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2.7 Error Detection and Correction </a:t>
            </a:r>
            <a:br>
              <a:rPr lang="en-US" altLang="en-US" dirty="0"/>
            </a:br>
            <a:r>
              <a:rPr lang="en-US" altLang="en-US" dirty="0"/>
              <a:t>(17 of 25)</a:t>
            </a:r>
          </a:p>
        </p:txBody>
      </p:sp>
    </p:spTree>
  </p:cSld>
  <p:clrMapOvr>
    <a:overrideClrMapping bg1="lt1" tx1="dk1" bg2="lt2" tx2="dk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normAutofit/>
          </a:bodyPr>
          <a:lstStyle/>
          <a:p>
            <a:pPr>
              <a:lnSpc>
                <a:spcPct val="80000"/>
              </a:lnSpc>
              <a:spcBef>
                <a:spcPct val="30000"/>
              </a:spcBef>
            </a:pPr>
            <a:r>
              <a:rPr lang="en-US" altLang="en-US" sz="2600" dirty="0"/>
              <a:t>Suppose we have data words of length </a:t>
            </a:r>
            <a:r>
              <a:rPr lang="en-US" altLang="en-US" sz="2600" i="1" dirty="0"/>
              <a:t>m</a:t>
            </a:r>
            <a:r>
              <a:rPr lang="en-US" altLang="en-US" sz="2600" dirty="0"/>
              <a:t> = 4.  Then:</a:t>
            </a:r>
          </a:p>
          <a:p>
            <a:pPr>
              <a:lnSpc>
                <a:spcPct val="80000"/>
              </a:lnSpc>
              <a:spcBef>
                <a:spcPct val="30000"/>
              </a:spcBef>
              <a:buFontTx/>
              <a:buNone/>
            </a:pPr>
            <a:r>
              <a:rPr lang="en-US" altLang="en-US" sz="2600" dirty="0"/>
              <a:t>	      (4 + </a:t>
            </a:r>
            <a:r>
              <a:rPr lang="en-US" altLang="en-US" sz="2600" i="1" dirty="0"/>
              <a:t>r </a:t>
            </a:r>
            <a:r>
              <a:rPr lang="en-US" altLang="en-US" sz="2600" dirty="0"/>
              <a:t>+ 1) </a:t>
            </a:r>
            <a:r>
              <a:rPr lang="en-US" altLang="en-US" sz="2600" dirty="0">
                <a:sym typeface="Symbol" pitchFamily="18" charset="2"/>
              </a:rPr>
              <a:t></a:t>
            </a:r>
            <a:r>
              <a:rPr lang="en-US" altLang="en-US" sz="2600" dirty="0"/>
              <a:t>  2</a:t>
            </a:r>
            <a:r>
              <a:rPr lang="en-US" altLang="en-US" sz="2600" i="1" baseline="30000" dirty="0"/>
              <a:t>r</a:t>
            </a:r>
            <a:r>
              <a:rPr lang="en-US" altLang="en-US" sz="2600" dirty="0"/>
              <a:t> </a:t>
            </a:r>
          </a:p>
          <a:p>
            <a:pPr>
              <a:lnSpc>
                <a:spcPct val="80000"/>
              </a:lnSpc>
              <a:spcBef>
                <a:spcPct val="30000"/>
              </a:spcBef>
              <a:buFontTx/>
              <a:buNone/>
            </a:pPr>
            <a:r>
              <a:rPr lang="en-US" altLang="en-US" sz="2600" dirty="0"/>
              <a:t>	implies that </a:t>
            </a:r>
            <a:r>
              <a:rPr lang="en-US" altLang="en-US" sz="2600" i="1" dirty="0"/>
              <a:t>r</a:t>
            </a:r>
            <a:r>
              <a:rPr lang="en-US" altLang="en-US" sz="2600" dirty="0"/>
              <a:t> must be greater than or equal to 3. </a:t>
            </a:r>
            <a:endParaRPr lang="en-US" altLang="en-US" sz="2400" i="1" dirty="0"/>
          </a:p>
          <a:p>
            <a:pPr lvl="1">
              <a:lnSpc>
                <a:spcPct val="90000"/>
              </a:lnSpc>
              <a:spcBef>
                <a:spcPct val="30000"/>
              </a:spcBef>
            </a:pPr>
            <a:r>
              <a:rPr lang="en-US" altLang="en-US" sz="2200" dirty="0"/>
              <a:t>We should always use the smallest value of r that makes the inequality true.</a:t>
            </a:r>
          </a:p>
          <a:p>
            <a:pPr>
              <a:lnSpc>
                <a:spcPct val="80000"/>
              </a:lnSpc>
              <a:spcBef>
                <a:spcPct val="30000"/>
              </a:spcBef>
            </a:pPr>
            <a:r>
              <a:rPr lang="en-US" altLang="en-US" sz="2600" dirty="0"/>
              <a:t>This means to build a code with 4-bit data words that will correct single-bit errors, we must add 3 check bits.</a:t>
            </a:r>
          </a:p>
          <a:p>
            <a:pPr>
              <a:lnSpc>
                <a:spcPct val="80000"/>
              </a:lnSpc>
              <a:spcBef>
                <a:spcPct val="30000"/>
              </a:spcBef>
            </a:pPr>
            <a:r>
              <a:rPr lang="en-US" altLang="en-US" sz="2600" dirty="0"/>
              <a:t>Finding the number of check bits is the hard part.  The rest is easy.</a:t>
            </a:r>
          </a:p>
        </p:txBody>
      </p:sp>
      <p:sp>
        <p:nvSpPr>
          <p:cNvPr id="6" name="Rectangle 5">
            <a:extLst>
              <a:ext uri="{FF2B5EF4-FFF2-40B4-BE49-F238E27FC236}">
                <a16:creationId xmlns="" xmlns:a16="http://schemas.microsoft.com/office/drawing/2014/main" id="{21510668-18CB-684D-ACD9-58F9E9FBA38F}"/>
              </a:ext>
            </a:extLst>
          </p:cNvPr>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(18 of 25)</a:t>
            </a:r>
          </a:p>
        </p:txBody>
      </p:sp>
    </p:spTree>
  </p:cSld>
  <p:clrMapOvr>
    <a:overrideClrMapping bg1="lt1" tx1="dk1" bg2="lt2" tx2="dk2" accent1="accent1" accent2="accent2" accent3="accent3" accent4="accent4" accent5="accent5" accent6="accent6" hlink="hlink" folHlink="folHlink"/>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lstStyle/>
          <a:p>
            <a:pPr>
              <a:spcBef>
                <a:spcPct val="30000"/>
              </a:spcBef>
            </a:pPr>
            <a:r>
              <a:rPr lang="en-US" altLang="en-US" sz="2600" dirty="0"/>
              <a:t>Suppose we have data words of length </a:t>
            </a:r>
            <a:r>
              <a:rPr lang="en-US" altLang="en-US" sz="2600" i="1" dirty="0"/>
              <a:t>m</a:t>
            </a:r>
            <a:r>
              <a:rPr lang="en-US" altLang="en-US" sz="2600" dirty="0"/>
              <a:t> = 8.  Then:</a:t>
            </a:r>
          </a:p>
          <a:p>
            <a:pPr>
              <a:spcBef>
                <a:spcPct val="30000"/>
              </a:spcBef>
              <a:buFontTx/>
              <a:buNone/>
            </a:pPr>
            <a:r>
              <a:rPr lang="en-US" altLang="en-US" sz="2600" dirty="0"/>
              <a:t>	      (8 + </a:t>
            </a:r>
            <a:r>
              <a:rPr lang="en-US" altLang="en-US" sz="2600" i="1" dirty="0"/>
              <a:t>r </a:t>
            </a:r>
            <a:r>
              <a:rPr lang="en-US" altLang="en-US" sz="2600" dirty="0"/>
              <a:t>+ 1) </a:t>
            </a:r>
            <a:r>
              <a:rPr lang="en-US" altLang="en-US" sz="2600" dirty="0">
                <a:sym typeface="Symbol" pitchFamily="18" charset="2"/>
              </a:rPr>
              <a:t></a:t>
            </a:r>
            <a:r>
              <a:rPr lang="en-US" altLang="en-US" sz="2600" dirty="0"/>
              <a:t>  2</a:t>
            </a:r>
            <a:r>
              <a:rPr lang="en-US" altLang="en-US" sz="2600" i="1" baseline="30000" dirty="0"/>
              <a:t>r</a:t>
            </a:r>
            <a:r>
              <a:rPr lang="en-US" altLang="en-US" sz="2600" dirty="0"/>
              <a:t> </a:t>
            </a:r>
          </a:p>
          <a:p>
            <a:pPr>
              <a:spcBef>
                <a:spcPct val="30000"/>
              </a:spcBef>
              <a:buFontTx/>
              <a:buNone/>
            </a:pPr>
            <a:r>
              <a:rPr lang="en-US" altLang="en-US" sz="2600" dirty="0"/>
              <a:t>	implies that r must be greater than or equal to 4.</a:t>
            </a:r>
          </a:p>
          <a:p>
            <a:pPr>
              <a:spcBef>
                <a:spcPct val="30000"/>
              </a:spcBef>
            </a:pPr>
            <a:r>
              <a:rPr lang="en-US" altLang="en-US" sz="2600" dirty="0"/>
              <a:t>This means to build a code with 8-bit data words that will correct single-bit errors, we must add 4 check bits, creating code words of length 12.</a:t>
            </a:r>
          </a:p>
          <a:p>
            <a:pPr>
              <a:spcBef>
                <a:spcPct val="30000"/>
              </a:spcBef>
            </a:pPr>
            <a:r>
              <a:rPr lang="en-US" altLang="en-US" sz="2600" dirty="0"/>
              <a:t>So how do we assign values to these check bits?</a:t>
            </a:r>
          </a:p>
        </p:txBody>
      </p:sp>
      <p:sp>
        <p:nvSpPr>
          <p:cNvPr id="6" name="Rectangle 5">
            <a:extLst>
              <a:ext uri="{FF2B5EF4-FFF2-40B4-BE49-F238E27FC236}">
                <a16:creationId xmlns="" xmlns:a16="http://schemas.microsoft.com/office/drawing/2014/main" id="{E5B525E6-3016-C94E-9550-E8875F38F1B5}"/>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2.7 Error Detection and Correction </a:t>
            </a:r>
            <a:br>
              <a:rPr lang="en-US" altLang="en-US" dirty="0"/>
            </a:br>
            <a:r>
              <a:rPr lang="en-US" altLang="en-US" dirty="0"/>
              <a:t>(19 of 25)</a:t>
            </a:r>
          </a:p>
        </p:txBody>
      </p:sp>
    </p:spTree>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normAutofit fontScale="92500" lnSpcReduction="10000"/>
          </a:bodyPr>
          <a:lstStyle/>
          <a:p>
            <a:pPr>
              <a:spcBef>
                <a:spcPct val="40000"/>
              </a:spcBef>
              <a:spcAft>
                <a:spcPct val="20000"/>
              </a:spcAft>
              <a:tabLst>
                <a:tab pos="2398713" algn="l"/>
                <a:tab pos="5149850" algn="l"/>
              </a:tabLst>
            </a:pPr>
            <a:r>
              <a:rPr lang="en-US" altLang="en-US" sz="2600" dirty="0"/>
              <a:t>With code words of length 12, we observe that each of the bits, numbered 1 though 12, can be expressed in powers of 2.  Thus:</a:t>
            </a:r>
            <a:endParaRPr lang="en-US" altLang="en-US" sz="2700" dirty="0"/>
          </a:p>
          <a:p>
            <a:pPr>
              <a:lnSpc>
                <a:spcPct val="55000"/>
              </a:lnSpc>
              <a:spcBef>
                <a:spcPct val="40000"/>
              </a:spcBef>
              <a:buFontTx/>
              <a:buNone/>
              <a:tabLst>
                <a:tab pos="2398713" algn="l"/>
                <a:tab pos="5149850" algn="l"/>
              </a:tabLst>
            </a:pPr>
            <a:r>
              <a:rPr lang="en-US" altLang="en-US" sz="2700" dirty="0"/>
              <a:t>	  </a:t>
            </a:r>
            <a:r>
              <a:rPr lang="en-US" altLang="en-US" sz="2300" dirty="0"/>
              <a:t>1 = 2</a:t>
            </a:r>
            <a:r>
              <a:rPr lang="en-US" altLang="en-US" sz="2300" baseline="30000" dirty="0"/>
              <a:t>0	</a:t>
            </a:r>
            <a:r>
              <a:rPr lang="en-US" altLang="en-US" sz="2300" dirty="0"/>
              <a:t>5 = 2</a:t>
            </a:r>
            <a:r>
              <a:rPr lang="en-US" altLang="en-US" sz="2300" baseline="30000" dirty="0"/>
              <a:t>2</a:t>
            </a:r>
            <a:r>
              <a:rPr lang="en-US" altLang="en-US" sz="2300" dirty="0"/>
              <a:t> + 2</a:t>
            </a:r>
            <a:r>
              <a:rPr lang="en-US" altLang="en-US" sz="2300" baseline="30000" dirty="0"/>
              <a:t>0	   </a:t>
            </a:r>
            <a:r>
              <a:rPr lang="en-US" altLang="en-US" sz="2300" dirty="0"/>
              <a:t>9 = 2</a:t>
            </a:r>
            <a:r>
              <a:rPr lang="en-US" altLang="en-US" sz="2300" baseline="30000" dirty="0"/>
              <a:t>3</a:t>
            </a:r>
            <a:r>
              <a:rPr lang="en-US" altLang="en-US" sz="2300" dirty="0"/>
              <a:t> + 2</a:t>
            </a:r>
            <a:r>
              <a:rPr lang="en-US" altLang="en-US" sz="2300" baseline="30000" dirty="0"/>
              <a:t>0</a:t>
            </a:r>
            <a:endParaRPr lang="en-US" altLang="en-US" sz="2300" dirty="0"/>
          </a:p>
          <a:p>
            <a:pPr>
              <a:lnSpc>
                <a:spcPct val="55000"/>
              </a:lnSpc>
              <a:spcBef>
                <a:spcPct val="40000"/>
              </a:spcBef>
              <a:buFontTx/>
              <a:buNone/>
              <a:tabLst>
                <a:tab pos="2398713" algn="l"/>
                <a:tab pos="5149850" algn="l"/>
              </a:tabLst>
            </a:pPr>
            <a:r>
              <a:rPr lang="en-US" altLang="en-US" sz="2300" dirty="0"/>
              <a:t>	  2 = 2</a:t>
            </a:r>
            <a:r>
              <a:rPr lang="en-US" altLang="en-US" sz="2300" baseline="30000" dirty="0"/>
              <a:t>1	</a:t>
            </a:r>
            <a:r>
              <a:rPr lang="en-US" altLang="en-US" sz="2300" dirty="0"/>
              <a:t>6 = 2</a:t>
            </a:r>
            <a:r>
              <a:rPr lang="en-US" altLang="en-US" sz="2300" baseline="30000" dirty="0"/>
              <a:t>2</a:t>
            </a:r>
            <a:r>
              <a:rPr lang="en-US" altLang="en-US" sz="2300" dirty="0"/>
              <a:t> + 2</a:t>
            </a:r>
            <a:r>
              <a:rPr lang="en-US" altLang="en-US" sz="2300" baseline="30000" dirty="0"/>
              <a:t>1	</a:t>
            </a:r>
            <a:r>
              <a:rPr lang="en-US" altLang="en-US" sz="2300" dirty="0"/>
              <a:t>10 = 2</a:t>
            </a:r>
            <a:r>
              <a:rPr lang="en-US" altLang="en-US" sz="2300" baseline="30000" dirty="0"/>
              <a:t>3</a:t>
            </a:r>
            <a:r>
              <a:rPr lang="en-US" altLang="en-US" sz="2300" dirty="0"/>
              <a:t> + 2</a:t>
            </a:r>
            <a:r>
              <a:rPr lang="en-US" altLang="en-US" sz="2300" baseline="30000" dirty="0"/>
              <a:t>1</a:t>
            </a:r>
            <a:endParaRPr lang="en-US" altLang="en-US" sz="2300" dirty="0"/>
          </a:p>
          <a:p>
            <a:pPr>
              <a:lnSpc>
                <a:spcPct val="55000"/>
              </a:lnSpc>
              <a:spcBef>
                <a:spcPct val="40000"/>
              </a:spcBef>
              <a:buFontTx/>
              <a:buNone/>
              <a:tabLst>
                <a:tab pos="2398713" algn="l"/>
                <a:tab pos="5149850" algn="l"/>
              </a:tabLst>
            </a:pPr>
            <a:r>
              <a:rPr lang="en-US" altLang="en-US" sz="2300" dirty="0"/>
              <a:t>	  3 = 2</a:t>
            </a:r>
            <a:r>
              <a:rPr lang="en-US" altLang="en-US" sz="2300" baseline="30000" dirty="0"/>
              <a:t>1 </a:t>
            </a:r>
            <a:r>
              <a:rPr lang="en-US" altLang="en-US" sz="2300" dirty="0"/>
              <a:t>+ 2</a:t>
            </a:r>
            <a:r>
              <a:rPr lang="en-US" altLang="en-US" sz="2300" baseline="30000" dirty="0"/>
              <a:t>0	</a:t>
            </a:r>
            <a:r>
              <a:rPr lang="en-US" altLang="en-US" sz="2300" dirty="0"/>
              <a:t>7 = 2</a:t>
            </a:r>
            <a:r>
              <a:rPr lang="en-US" altLang="en-US" sz="2300" baseline="30000" dirty="0"/>
              <a:t>2</a:t>
            </a:r>
            <a:r>
              <a:rPr lang="en-US" altLang="en-US" sz="2300" dirty="0"/>
              <a:t> + 2</a:t>
            </a:r>
            <a:r>
              <a:rPr lang="en-US" altLang="en-US" sz="2300" baseline="30000" dirty="0"/>
              <a:t>1</a:t>
            </a:r>
            <a:r>
              <a:rPr lang="en-US" altLang="en-US" sz="2300" dirty="0"/>
              <a:t> + 2</a:t>
            </a:r>
            <a:r>
              <a:rPr lang="en-US" altLang="en-US" sz="2300" baseline="30000" dirty="0"/>
              <a:t>0	</a:t>
            </a:r>
            <a:r>
              <a:rPr lang="en-US" altLang="en-US" sz="2300" dirty="0"/>
              <a:t>11 = 2</a:t>
            </a:r>
            <a:r>
              <a:rPr lang="en-US" altLang="en-US" sz="2300" baseline="30000" dirty="0"/>
              <a:t>3</a:t>
            </a:r>
            <a:r>
              <a:rPr lang="en-US" altLang="en-US" sz="2300" dirty="0"/>
              <a:t> + 2</a:t>
            </a:r>
            <a:r>
              <a:rPr lang="en-US" altLang="en-US" sz="2300" baseline="30000" dirty="0"/>
              <a:t>1</a:t>
            </a:r>
            <a:r>
              <a:rPr lang="en-US" altLang="en-US" sz="2300" dirty="0"/>
              <a:t> + 2</a:t>
            </a:r>
            <a:r>
              <a:rPr lang="en-US" altLang="en-US" sz="2300" baseline="30000" dirty="0"/>
              <a:t>0</a:t>
            </a:r>
          </a:p>
          <a:p>
            <a:pPr>
              <a:lnSpc>
                <a:spcPct val="55000"/>
              </a:lnSpc>
              <a:spcBef>
                <a:spcPct val="40000"/>
              </a:spcBef>
              <a:buFontTx/>
              <a:buNone/>
              <a:tabLst>
                <a:tab pos="2398713" algn="l"/>
                <a:tab pos="5149850" algn="l"/>
              </a:tabLst>
            </a:pPr>
            <a:r>
              <a:rPr lang="en-US" altLang="en-US" sz="2300" baseline="30000" dirty="0"/>
              <a:t>	   </a:t>
            </a:r>
            <a:r>
              <a:rPr lang="en-US" altLang="en-US" sz="2300" dirty="0"/>
              <a:t>4 = 2</a:t>
            </a:r>
            <a:r>
              <a:rPr lang="en-US" altLang="en-US" sz="2300" baseline="30000" dirty="0"/>
              <a:t>2	</a:t>
            </a:r>
            <a:r>
              <a:rPr lang="en-US" altLang="en-US" sz="2300" dirty="0"/>
              <a:t>8 = 2</a:t>
            </a:r>
            <a:r>
              <a:rPr lang="en-US" altLang="en-US" sz="2300" baseline="30000" dirty="0"/>
              <a:t>3	</a:t>
            </a:r>
            <a:r>
              <a:rPr lang="en-US" altLang="en-US" sz="2300" dirty="0"/>
              <a:t>12 = 2</a:t>
            </a:r>
            <a:r>
              <a:rPr lang="en-US" altLang="en-US" sz="2300" baseline="30000" dirty="0"/>
              <a:t>3</a:t>
            </a:r>
            <a:r>
              <a:rPr lang="en-US" altLang="en-US" sz="2300" dirty="0"/>
              <a:t> + 2</a:t>
            </a:r>
            <a:r>
              <a:rPr lang="en-US" altLang="en-US" sz="2300" baseline="30000" dirty="0"/>
              <a:t>2</a:t>
            </a:r>
          </a:p>
          <a:p>
            <a:pPr lvl="1">
              <a:spcBef>
                <a:spcPct val="10000"/>
              </a:spcBef>
              <a:tabLst>
                <a:tab pos="2398713" algn="l"/>
                <a:tab pos="5149850" algn="l"/>
              </a:tabLst>
            </a:pPr>
            <a:r>
              <a:rPr lang="en-US" altLang="en-US" sz="2400" dirty="0"/>
              <a:t>1 (= 2</a:t>
            </a:r>
            <a:r>
              <a:rPr lang="en-US" altLang="en-US" sz="2400" baseline="30000" dirty="0"/>
              <a:t>0</a:t>
            </a:r>
            <a:r>
              <a:rPr lang="en-US" altLang="en-US" sz="2400" dirty="0"/>
              <a:t>) contributes to all of the odd-numbered digits.</a:t>
            </a:r>
          </a:p>
          <a:p>
            <a:pPr lvl="1">
              <a:spcBef>
                <a:spcPct val="10000"/>
              </a:spcBef>
              <a:tabLst>
                <a:tab pos="2398713" algn="l"/>
                <a:tab pos="5149850" algn="l"/>
              </a:tabLst>
            </a:pPr>
            <a:r>
              <a:rPr lang="en-US" altLang="en-US" sz="2400" dirty="0"/>
              <a:t>2 (= 2</a:t>
            </a:r>
            <a:r>
              <a:rPr lang="en-US" altLang="en-US" sz="2400" baseline="30000" dirty="0"/>
              <a:t>1</a:t>
            </a:r>
            <a:r>
              <a:rPr lang="en-US" altLang="en-US" sz="2400" dirty="0"/>
              <a:t>) contributes to the digits, 2, 3, 6, 7, 10, and 11.</a:t>
            </a:r>
          </a:p>
          <a:p>
            <a:pPr lvl="1">
              <a:spcBef>
                <a:spcPct val="10000"/>
              </a:spcBef>
              <a:tabLst>
                <a:tab pos="2398713" algn="l"/>
                <a:tab pos="5149850" algn="l"/>
              </a:tabLst>
            </a:pPr>
            <a:r>
              <a:rPr lang="en-US" altLang="en-US" sz="2400" dirty="0"/>
              <a:t>. . . And so forth . . .</a:t>
            </a:r>
          </a:p>
          <a:p>
            <a:pPr>
              <a:spcBef>
                <a:spcPct val="30000"/>
              </a:spcBef>
              <a:tabLst>
                <a:tab pos="2398713" algn="l"/>
                <a:tab pos="5149850" algn="l"/>
              </a:tabLst>
            </a:pPr>
            <a:r>
              <a:rPr lang="en-US" altLang="en-US" sz="2600" dirty="0"/>
              <a:t>We can use this idea in the creation of our check bits.</a:t>
            </a:r>
            <a:endParaRPr lang="en-US" altLang="en-US" sz="2700" dirty="0"/>
          </a:p>
        </p:txBody>
      </p:sp>
      <p:sp>
        <p:nvSpPr>
          <p:cNvPr id="6" name="Rectangle 5">
            <a:extLst>
              <a:ext uri="{FF2B5EF4-FFF2-40B4-BE49-F238E27FC236}">
                <a16:creationId xmlns="" xmlns:a16="http://schemas.microsoft.com/office/drawing/2014/main" id="{A9A6AC8E-0816-CD44-A5EA-3597E23A06C6}"/>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2.7 Error Detection and Correction </a:t>
            </a:r>
            <a:br>
              <a:rPr lang="en-US" altLang="en-US" dirty="0"/>
            </a:br>
            <a:r>
              <a:rPr lang="en-US" altLang="en-US" dirty="0"/>
              <a:t>(20 of 25)</a:t>
            </a:r>
          </a:p>
        </p:txBody>
      </p:sp>
    </p:spTree>
  </p:cSld>
  <p:clrMapOvr>
    <a:overrideClrMapping bg1="lt1" tx1="dk1" bg2="lt2" tx2="dk2" accent1="accent1" accent2="accent2" accent3="accent3" accent4="accent4" accent5="accent5" accent6="accent6" hlink="hlink" folHlink="folHlink"/>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64" name="Rectangle 8"/>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(21 of 25)</a:t>
            </a:r>
          </a:p>
        </p:txBody>
      </p:sp>
      <p:sp>
        <p:nvSpPr>
          <p:cNvPr id="377858" name="Rectangle 2"/>
          <p:cNvSpPr>
            <a:spLocks noGrp="1" noChangeArrowheads="1"/>
          </p:cNvSpPr>
          <p:nvPr>
            <p:ph idx="1"/>
          </p:nvPr>
        </p:nvSpPr>
        <p:spPr>
          <a:xfrm>
            <a:off x="685800" y="1828800"/>
            <a:ext cx="7772400" cy="3352800"/>
          </a:xfrm>
        </p:spPr>
        <p:txBody>
          <a:bodyPr>
            <a:normAutofit fontScale="92500" lnSpcReduction="10000"/>
          </a:bodyPr>
          <a:lstStyle/>
          <a:p>
            <a:r>
              <a:rPr lang="en-US" altLang="en-US" dirty="0"/>
              <a:t>Using our code words of length 12, number each bit position starting with 1 in the low-order bit.</a:t>
            </a:r>
          </a:p>
          <a:p>
            <a:r>
              <a:rPr lang="en-US" altLang="en-US" dirty="0"/>
              <a:t>Each bit position corresponding to a power of 2 will be occupied by a check bit.</a:t>
            </a:r>
          </a:p>
          <a:p>
            <a:r>
              <a:rPr lang="en-US" altLang="en-US" dirty="0"/>
              <a:t>These check bits contain the parity of each bit position for which it participates in the sum.</a:t>
            </a:r>
          </a:p>
        </p:txBody>
      </p:sp>
      <p:pic>
        <p:nvPicPr>
          <p:cNvPr id="3" name="Picture 2">
            <a:extLst>
              <a:ext uri="{FF2B5EF4-FFF2-40B4-BE49-F238E27FC236}">
                <a16:creationId xmlns="" xmlns:a16="http://schemas.microsoft.com/office/drawing/2014/main" id="{66E66AAD-E4BB-3140-B830-B8F3C660C9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105400"/>
            <a:ext cx="7505700" cy="825500"/>
          </a:xfrm>
          <a:prstGeom prst="rect">
            <a:avLst/>
          </a:prstGeom>
        </p:spPr>
      </p:pic>
      <p:sp>
        <p:nvSpPr>
          <p:cNvPr id="5" name="TextBox 4"/>
          <p:cNvSpPr txBox="1"/>
          <p:nvPr/>
        </p:nvSpPr>
        <p:spPr>
          <a:xfrm>
            <a:off x="1066800" y="5772090"/>
            <a:ext cx="7373132" cy="400110"/>
          </a:xfrm>
          <a:prstGeom prst="rect">
            <a:avLst/>
          </a:prstGeom>
          <a:noFill/>
        </p:spPr>
        <p:txBody>
          <a:bodyPr wrap="none" rtlCol="0">
            <a:spAutoFit/>
          </a:bodyPr>
          <a:lstStyle/>
          <a:p>
            <a:r>
              <a:rPr lang="en-US" baseline="0" dirty="0" smtClean="0">
                <a:solidFill>
                  <a:srgbClr val="FF0000"/>
                </a:solidFill>
              </a:rPr>
              <a:t>1100, 1011, 1010, 1001, 1000,   111,  110, 101,   100,    11,    10,       1</a:t>
            </a:r>
            <a:endParaRPr lang="en-US" baseline="0" dirty="0">
              <a:solidFill>
                <a:srgbClr val="FF0000"/>
              </a:solidFill>
            </a:endParaRPr>
          </a:p>
        </p:txBody>
      </p:sp>
    </p:spTree>
  </p:cSld>
  <p:clrMapOvr>
    <a:overrideClrMapping bg1="lt1" tx1="dk1" bg2="lt2" tx2="dk2" accent1="accent1" accent2="accent2" accent3="accent3" accent4="accent4" accent5="accent5" accent6="accent6" hlink="hlink" folHlink="folHlink"/>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idx="1"/>
          </p:nvPr>
        </p:nvSpPr>
        <p:spPr>
          <a:xfrm>
            <a:off x="685800" y="1828800"/>
            <a:ext cx="7772400" cy="3276600"/>
          </a:xfrm>
          <a:noFill/>
          <a:ln/>
          <a:extLst>
            <a:ext uri="{909E8E84-426E-40dd-AFC4-6F175D3DCCD1}">
              <a14:hiddenFill xmlns:a14="http://schemas.microsoft.com/office/drawing/2010/main">
                <a:solidFill>
                  <a:srgbClr val="E4F5FF"/>
                </a:solidFill>
              </a14:hiddenFill>
            </a:ext>
          </a:extLst>
        </p:spPr>
        <p:txBody>
          <a:bodyPr>
            <a:normAutofit fontScale="92500"/>
          </a:bodyPr>
          <a:lstStyle/>
          <a:p>
            <a:pPr>
              <a:spcBef>
                <a:spcPct val="10000"/>
              </a:spcBef>
              <a:tabLst>
                <a:tab pos="2398713" algn="l"/>
                <a:tab pos="5149850" algn="l"/>
              </a:tabLst>
            </a:pPr>
            <a:r>
              <a:rPr lang="en-US" altLang="en-US" sz="2600" dirty="0"/>
              <a:t>Since 1 (=2</a:t>
            </a:r>
            <a:r>
              <a:rPr lang="en-US" altLang="en-US" sz="2600" baseline="30000" dirty="0"/>
              <a:t>0</a:t>
            </a:r>
            <a:r>
              <a:rPr lang="en-US" altLang="en-US" sz="2600" dirty="0"/>
              <a:t>) contributes to the values 1, 3 , 5, 7, 9, and 11, bit 1 will check parity over bits in these </a:t>
            </a:r>
            <a:r>
              <a:rPr lang="en-US" altLang="en-US" sz="2600" dirty="0" smtClean="0"/>
              <a:t>positions, </a:t>
            </a:r>
            <a:r>
              <a:rPr lang="en-US" altLang="en-US" sz="2600" dirty="0" smtClean="0">
                <a:solidFill>
                  <a:srgbClr val="FF0000"/>
                </a:solidFill>
              </a:rPr>
              <a:t>[see: 1,11,101,111,1001]</a:t>
            </a:r>
            <a:r>
              <a:rPr lang="en-US" altLang="en-US" sz="2600" dirty="0" smtClean="0"/>
              <a:t>.</a:t>
            </a:r>
            <a:endParaRPr lang="en-US" altLang="en-US" sz="2600" dirty="0"/>
          </a:p>
          <a:p>
            <a:pPr>
              <a:spcBef>
                <a:spcPct val="10000"/>
              </a:spcBef>
              <a:tabLst>
                <a:tab pos="2398713" algn="l"/>
                <a:tab pos="5149850" algn="l"/>
              </a:tabLst>
            </a:pPr>
            <a:r>
              <a:rPr lang="en-US" altLang="en-US" sz="2600" dirty="0"/>
              <a:t>Since 2 (= 2</a:t>
            </a:r>
            <a:r>
              <a:rPr lang="en-US" altLang="en-US" sz="2600" baseline="30000" dirty="0"/>
              <a:t>1</a:t>
            </a:r>
            <a:r>
              <a:rPr lang="en-US" altLang="en-US" sz="2600" dirty="0"/>
              <a:t>) contributes to the values 2, 3, 6, 7, 10, and 11, bit 2 will check parity over these bits</a:t>
            </a:r>
            <a:r>
              <a:rPr lang="en-US" altLang="en-US" sz="2600" dirty="0" smtClean="0"/>
              <a:t>.</a:t>
            </a:r>
          </a:p>
          <a:p>
            <a:pPr lvl="1">
              <a:spcBef>
                <a:spcPct val="10000"/>
              </a:spcBef>
              <a:tabLst>
                <a:tab pos="2398713" algn="l"/>
                <a:tab pos="5149850" algn="l"/>
              </a:tabLst>
            </a:pPr>
            <a:r>
              <a:rPr lang="en-US" altLang="en-US" sz="2400" dirty="0">
                <a:solidFill>
                  <a:srgbClr val="FF0000"/>
                </a:solidFill>
              </a:rPr>
              <a:t>[see: </a:t>
            </a:r>
            <a:r>
              <a:rPr lang="en-US" altLang="en-US" sz="2400" dirty="0" smtClean="0">
                <a:solidFill>
                  <a:srgbClr val="FF0000"/>
                </a:solidFill>
              </a:rPr>
              <a:t>10,11,110,111,1010]</a:t>
            </a:r>
            <a:endParaRPr lang="en-US" altLang="en-US" sz="2200" dirty="0"/>
          </a:p>
          <a:p>
            <a:pPr>
              <a:spcBef>
                <a:spcPct val="10000"/>
              </a:spcBef>
              <a:tabLst>
                <a:tab pos="2398713" algn="l"/>
                <a:tab pos="5149850" algn="l"/>
              </a:tabLst>
            </a:pPr>
            <a:r>
              <a:rPr lang="en-US" altLang="en-US" sz="2600" dirty="0"/>
              <a:t>For the word 11010110, assuming even parity, we have a value of 1 for check bit 1, and a value of 0 for check bit 2.</a:t>
            </a:r>
          </a:p>
        </p:txBody>
      </p:sp>
      <p:sp>
        <p:nvSpPr>
          <p:cNvPr id="379909" name="Rectangle 5"/>
          <p:cNvSpPr>
            <a:spLocks noChangeArrowheads="1"/>
          </p:cNvSpPr>
          <p:nvPr/>
        </p:nvSpPr>
        <p:spPr bwMode="auto">
          <a:xfrm>
            <a:off x="1295400" y="5867400"/>
            <a:ext cx="7086600" cy="533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What are the values for the other parity bits?</a:t>
            </a:r>
          </a:p>
        </p:txBody>
      </p:sp>
      <p:sp>
        <p:nvSpPr>
          <p:cNvPr id="8" name="Rectangle 5">
            <a:extLst>
              <a:ext uri="{FF2B5EF4-FFF2-40B4-BE49-F238E27FC236}">
                <a16:creationId xmlns="" xmlns:a16="http://schemas.microsoft.com/office/drawing/2014/main" id="{BD71811C-313E-BC49-9E0F-CD157DA2B40D}"/>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2.7 Error Detection and Correction </a:t>
            </a:r>
            <a:br>
              <a:rPr lang="en-US" altLang="en-US" dirty="0"/>
            </a:br>
            <a:r>
              <a:rPr lang="en-US" altLang="en-US" dirty="0"/>
              <a:t>(22 of 25)</a:t>
            </a:r>
          </a:p>
        </p:txBody>
      </p:sp>
      <p:pic>
        <p:nvPicPr>
          <p:cNvPr id="3" name="Picture 2">
            <a:extLst>
              <a:ext uri="{FF2B5EF4-FFF2-40B4-BE49-F238E27FC236}">
                <a16:creationId xmlns="" xmlns:a16="http://schemas.microsoft.com/office/drawing/2014/main" id="{108CE9C8-AE65-274B-8B5A-DBE0A72A8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953000"/>
            <a:ext cx="7467600" cy="787400"/>
          </a:xfrm>
          <a:prstGeom prst="rect">
            <a:avLst/>
          </a:prstGeom>
        </p:spPr>
      </p:pic>
      <p:sp>
        <p:nvSpPr>
          <p:cNvPr id="6" name="TextBox 5"/>
          <p:cNvSpPr txBox="1"/>
          <p:nvPr/>
        </p:nvSpPr>
        <p:spPr>
          <a:xfrm>
            <a:off x="1008868" y="5562600"/>
            <a:ext cx="7373132" cy="400110"/>
          </a:xfrm>
          <a:prstGeom prst="rect">
            <a:avLst/>
          </a:prstGeom>
          <a:noFill/>
        </p:spPr>
        <p:txBody>
          <a:bodyPr wrap="none" rtlCol="0">
            <a:spAutoFit/>
          </a:bodyPr>
          <a:lstStyle/>
          <a:p>
            <a:r>
              <a:rPr lang="en-US" baseline="0" dirty="0" smtClean="0">
                <a:solidFill>
                  <a:srgbClr val="FF0000"/>
                </a:solidFill>
              </a:rPr>
              <a:t>1100, 1011, 1010, 1001, 1000,   111,  110, 101,   100,    11,    10,       1</a:t>
            </a:r>
            <a:endParaRPr lang="en-US" baseline="0" dirty="0">
              <a:solidFill>
                <a:srgbClr val="FF0000"/>
              </a:solidFill>
            </a:endParaRPr>
          </a:p>
        </p:txBody>
      </p:sp>
    </p:spTree>
  </p:cSld>
  <p:clrMapOvr>
    <a:overrideClrMapping bg1="lt1" tx1="dk1" bg2="lt2" tx2="dk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63" name="Rectangle 11"/>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(23 of 25)</a:t>
            </a:r>
          </a:p>
        </p:txBody>
      </p:sp>
      <p:sp>
        <p:nvSpPr>
          <p:cNvPr id="381954" name="Rectangle 2"/>
          <p:cNvSpPr>
            <a:spLocks noGrp="1" noChangeArrowheads="1"/>
          </p:cNvSpPr>
          <p:nvPr>
            <p:ph idx="1"/>
          </p:nvPr>
        </p:nvSpPr>
        <p:spPr>
          <a:xfrm>
            <a:off x="685800" y="1828800"/>
            <a:ext cx="7772400" cy="3276600"/>
          </a:xfrm>
        </p:spPr>
        <p:txBody>
          <a:bodyPr>
            <a:normAutofit fontScale="85000" lnSpcReduction="20000"/>
          </a:bodyPr>
          <a:lstStyle/>
          <a:p>
            <a:r>
              <a:rPr lang="en-US" altLang="en-US" dirty="0"/>
              <a:t>The completed code word is shown above.</a:t>
            </a:r>
          </a:p>
          <a:p>
            <a:pPr lvl="1"/>
            <a:r>
              <a:rPr lang="en-US" altLang="en-US" dirty="0"/>
              <a:t>Bit 1checks the bits 3, 5, 7, 9, and 11, so its value is 1 to ensure even parity within this group.</a:t>
            </a:r>
          </a:p>
          <a:p>
            <a:pPr lvl="1"/>
            <a:r>
              <a:rPr lang="en-US" altLang="en-US" dirty="0"/>
              <a:t>Bit 4 checks the bits 5, 6, 7, and 12, so its value is 1.</a:t>
            </a:r>
          </a:p>
          <a:p>
            <a:pPr lvl="1"/>
            <a:r>
              <a:rPr lang="en-US" altLang="en-US" dirty="0"/>
              <a:t>Bit 8 checks the bits 9, 10, 11, and 12, so its value is also 1.</a:t>
            </a:r>
          </a:p>
          <a:p>
            <a:r>
              <a:rPr lang="en-US" altLang="en-US" dirty="0"/>
              <a:t>Using the Hamming algorithm, we can not only detect single bit errors in this code word, but also correct them!</a:t>
            </a:r>
          </a:p>
        </p:txBody>
      </p:sp>
      <p:pic>
        <p:nvPicPr>
          <p:cNvPr id="3" name="Picture 2">
            <a:extLst>
              <a:ext uri="{FF2B5EF4-FFF2-40B4-BE49-F238E27FC236}">
                <a16:creationId xmlns="" xmlns:a16="http://schemas.microsoft.com/office/drawing/2014/main" id="{64015C7E-5381-8048-AE4F-E6A2B8CB1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257800"/>
            <a:ext cx="7467600" cy="774700"/>
          </a:xfrm>
          <a:prstGeom prst="rect">
            <a:avLst/>
          </a:prstGeom>
        </p:spPr>
      </p:pic>
      <p:sp>
        <p:nvSpPr>
          <p:cNvPr id="2" name="TextBox 1"/>
          <p:cNvSpPr txBox="1"/>
          <p:nvPr/>
        </p:nvSpPr>
        <p:spPr>
          <a:xfrm>
            <a:off x="990600" y="6019800"/>
            <a:ext cx="7373132" cy="400110"/>
          </a:xfrm>
          <a:prstGeom prst="rect">
            <a:avLst/>
          </a:prstGeom>
          <a:noFill/>
        </p:spPr>
        <p:txBody>
          <a:bodyPr wrap="none" rtlCol="0">
            <a:spAutoFit/>
          </a:bodyPr>
          <a:lstStyle/>
          <a:p>
            <a:r>
              <a:rPr lang="en-US" baseline="0" dirty="0" smtClean="0">
                <a:solidFill>
                  <a:srgbClr val="FF0000"/>
                </a:solidFill>
              </a:rPr>
              <a:t>1100, 1011, 1010, 1001, 1000,   111,  110, 101,   100,    11,    10,       1</a:t>
            </a:r>
            <a:endParaRPr lang="en-US" baseline="0" dirty="0">
              <a:solidFill>
                <a:srgbClr val="FF0000"/>
              </a:solidFill>
            </a:endParaRPr>
          </a:p>
        </p:txBody>
      </p:sp>
    </p:spTree>
  </p:cSld>
  <p:clrMapOvr>
    <a:overrideClrMapping bg1="lt1" tx1="dk1" bg2="lt2" tx2="dk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10" name="Rectangle 10"/>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(24 of 25)</a:t>
            </a:r>
          </a:p>
        </p:txBody>
      </p:sp>
      <p:sp>
        <p:nvSpPr>
          <p:cNvPr id="384002" name="Rectangle 2"/>
          <p:cNvSpPr>
            <a:spLocks noGrp="1" noChangeArrowheads="1"/>
          </p:cNvSpPr>
          <p:nvPr>
            <p:ph idx="1"/>
          </p:nvPr>
        </p:nvSpPr>
        <p:spPr>
          <a:xfrm>
            <a:off x="685800" y="1828800"/>
            <a:ext cx="7772400" cy="3657600"/>
          </a:xfrm>
        </p:spPr>
        <p:txBody>
          <a:bodyPr>
            <a:normAutofit fontScale="85000" lnSpcReduction="20000"/>
          </a:bodyPr>
          <a:lstStyle/>
          <a:p>
            <a:r>
              <a:rPr lang="en-US" altLang="en-US" dirty="0"/>
              <a:t>Suppose an error occurs in bit 5, as shown above.  Our parity bit values are:</a:t>
            </a:r>
          </a:p>
          <a:p>
            <a:pPr lvl="1"/>
            <a:r>
              <a:rPr lang="en-US" altLang="en-US" dirty="0">
                <a:solidFill>
                  <a:srgbClr val="FF0000"/>
                </a:solidFill>
              </a:rPr>
              <a:t>Bit 1 checks 1, 3, 5, 7, 9, and 11. This is incorrect as we have a total of 3 ones (which is not even parity).</a:t>
            </a:r>
          </a:p>
          <a:p>
            <a:pPr lvl="1"/>
            <a:r>
              <a:rPr lang="en-US" altLang="en-US" dirty="0"/>
              <a:t>Bit 2 checks bits 2, 3, 6, 7, 10, and 11. The parity is correct. </a:t>
            </a:r>
          </a:p>
          <a:p>
            <a:pPr lvl="1"/>
            <a:r>
              <a:rPr lang="en-US" altLang="en-US" dirty="0">
                <a:solidFill>
                  <a:srgbClr val="FF0000"/>
                </a:solidFill>
              </a:rPr>
              <a:t>Bit 4 checks bits 4, 5, 6, 7, and 12. This parity is incorrect, as we 3 ones.</a:t>
            </a:r>
          </a:p>
          <a:p>
            <a:pPr lvl="1"/>
            <a:r>
              <a:rPr lang="en-US" altLang="en-US" dirty="0"/>
              <a:t>Bit 8 checks bit 8, 9, 10, 11, and 12. This parity is correct.</a:t>
            </a:r>
          </a:p>
          <a:p>
            <a:endParaRPr lang="en-US" altLang="en-US" dirty="0"/>
          </a:p>
        </p:txBody>
      </p:sp>
      <p:pic>
        <p:nvPicPr>
          <p:cNvPr id="3" name="Picture 2">
            <a:extLst>
              <a:ext uri="{FF2B5EF4-FFF2-40B4-BE49-F238E27FC236}">
                <a16:creationId xmlns="" xmlns:a16="http://schemas.microsoft.com/office/drawing/2014/main" id="{6E4BC51A-8B69-8B41-8953-E5A385FF73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334000"/>
            <a:ext cx="7480300" cy="787400"/>
          </a:xfrm>
          <a:prstGeom prst="rect">
            <a:avLst/>
          </a:prstGeom>
        </p:spPr>
      </p:pic>
      <p:sp>
        <p:nvSpPr>
          <p:cNvPr id="5" name="TextBox 4"/>
          <p:cNvSpPr txBox="1"/>
          <p:nvPr/>
        </p:nvSpPr>
        <p:spPr>
          <a:xfrm>
            <a:off x="1008868" y="6000690"/>
            <a:ext cx="7373132" cy="400110"/>
          </a:xfrm>
          <a:prstGeom prst="rect">
            <a:avLst/>
          </a:prstGeom>
          <a:noFill/>
        </p:spPr>
        <p:txBody>
          <a:bodyPr wrap="none" rtlCol="0">
            <a:spAutoFit/>
          </a:bodyPr>
          <a:lstStyle/>
          <a:p>
            <a:r>
              <a:rPr lang="en-US" baseline="0" dirty="0" smtClean="0">
                <a:solidFill>
                  <a:srgbClr val="FF0000"/>
                </a:solidFill>
              </a:rPr>
              <a:t>1100, 1011, 1010, 1001, 1000,   111,  110, 101,   100,    11,    10,       1</a:t>
            </a:r>
            <a:endParaRPr lang="en-US" baseline="0" dirty="0">
              <a:solidFill>
                <a:srgbClr val="FF0000"/>
              </a:solidFill>
            </a:endParaRPr>
          </a:p>
        </p:txBody>
      </p:sp>
      <p:cxnSp>
        <p:nvCxnSpPr>
          <p:cNvPr id="4" name="Straight Connector 3"/>
          <p:cNvCxnSpPr/>
          <p:nvPr/>
        </p:nvCxnSpPr>
        <p:spPr bwMode="auto">
          <a:xfrm flipH="1">
            <a:off x="5410200" y="5257800"/>
            <a:ext cx="533400" cy="53340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flipH="1">
            <a:off x="5334000" y="5105400"/>
            <a:ext cx="609600" cy="91440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overrideClrMapping bg1="lt1" tx1="dk1" bg2="lt2" tx2="dk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6" name="Rectangle 8"/>
          <p:cNvSpPr>
            <a:spLocks noGrp="1" noChangeArrowheads="1"/>
          </p:cNvSpPr>
          <p:nvPr>
            <p:ph type="title"/>
          </p:nvPr>
        </p:nvSpPr>
        <p:spPr/>
        <p:txBody>
          <a:bodyPr>
            <a:normAutofit fontScale="90000"/>
          </a:bodyPr>
          <a:lstStyle/>
          <a:p>
            <a:r>
              <a:rPr lang="en-US" altLang="en-US" dirty="0"/>
              <a:t>2.7 Error Detection and Correction </a:t>
            </a:r>
            <a:br>
              <a:rPr lang="en-US" altLang="en-US" dirty="0"/>
            </a:br>
            <a:r>
              <a:rPr lang="en-US" altLang="en-US" dirty="0"/>
              <a:t>(25 of 25)</a:t>
            </a:r>
          </a:p>
        </p:txBody>
      </p:sp>
      <p:sp>
        <p:nvSpPr>
          <p:cNvPr id="386051" name="Rectangle 3"/>
          <p:cNvSpPr>
            <a:spLocks noGrp="1" noChangeArrowheads="1"/>
          </p:cNvSpPr>
          <p:nvPr>
            <p:ph idx="1"/>
          </p:nvPr>
        </p:nvSpPr>
        <p:spPr>
          <a:xfrm>
            <a:off x="685800" y="1828800"/>
            <a:ext cx="7772400" cy="3505200"/>
          </a:xfrm>
        </p:spPr>
        <p:txBody>
          <a:bodyPr>
            <a:normAutofit fontScale="85000" lnSpcReduction="10000"/>
          </a:bodyPr>
          <a:lstStyle/>
          <a:p>
            <a:r>
              <a:rPr lang="en-US" altLang="en-US" dirty="0"/>
              <a:t>We have erroneous parity for check bits 1 and 4.</a:t>
            </a:r>
          </a:p>
          <a:p>
            <a:r>
              <a:rPr lang="en-US" altLang="en-US" dirty="0"/>
              <a:t>With </a:t>
            </a:r>
            <a:r>
              <a:rPr lang="en-US" altLang="en-US" i="1" dirty="0"/>
              <a:t>two</a:t>
            </a:r>
            <a:r>
              <a:rPr lang="en-US" altLang="en-US" dirty="0"/>
              <a:t> parity bits that don’t check, we know that the error is in the data, and not in a parity bit.</a:t>
            </a:r>
          </a:p>
          <a:p>
            <a:r>
              <a:rPr lang="en-US" altLang="en-US" dirty="0"/>
              <a:t>Which data bits are in error? We find out by adding the bit positions of the erroneous bits.</a:t>
            </a:r>
          </a:p>
          <a:p>
            <a:r>
              <a:rPr lang="en-US" altLang="en-US" dirty="0"/>
              <a:t>Simply, 1 + 4 = 5. This tells us that the error is in bit 5. If we change bit 5 to a 1, all parity bits check and our data is restored.</a:t>
            </a:r>
          </a:p>
        </p:txBody>
      </p:sp>
      <p:pic>
        <p:nvPicPr>
          <p:cNvPr id="3" name="Picture 2">
            <a:extLst>
              <a:ext uri="{FF2B5EF4-FFF2-40B4-BE49-F238E27FC236}">
                <a16:creationId xmlns="" xmlns:a16="http://schemas.microsoft.com/office/drawing/2014/main" id="{9593F3FC-A233-A940-8DB1-9D2D3BC6B9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334000"/>
            <a:ext cx="7480300" cy="787400"/>
          </a:xfrm>
          <a:prstGeom prst="rect">
            <a:avLst/>
          </a:prstGeom>
        </p:spPr>
      </p:pic>
      <p:sp>
        <p:nvSpPr>
          <p:cNvPr id="5" name="TextBox 4"/>
          <p:cNvSpPr txBox="1"/>
          <p:nvPr/>
        </p:nvSpPr>
        <p:spPr>
          <a:xfrm>
            <a:off x="990600" y="6019800"/>
            <a:ext cx="7373132" cy="400110"/>
          </a:xfrm>
          <a:prstGeom prst="rect">
            <a:avLst/>
          </a:prstGeom>
          <a:noFill/>
        </p:spPr>
        <p:txBody>
          <a:bodyPr wrap="none" rtlCol="0">
            <a:spAutoFit/>
          </a:bodyPr>
          <a:lstStyle/>
          <a:p>
            <a:r>
              <a:rPr lang="en-US" baseline="0" dirty="0" smtClean="0">
                <a:solidFill>
                  <a:srgbClr val="FF0000"/>
                </a:solidFill>
              </a:rPr>
              <a:t>1100, 1011, 1010, 1001, 1000,   111,  110, 101,   100,    11,    10,       1</a:t>
            </a:r>
            <a:endParaRPr lang="en-US" baseline="0" dirty="0">
              <a:solidFill>
                <a:srgbClr val="FF0000"/>
              </a:solidFill>
            </a:endParaRPr>
          </a:p>
        </p:txBody>
      </p:sp>
    </p:spTree>
  </p:cSld>
  <p:clrMapOvr>
    <a:overrideClrMapping bg1="lt1" tx1="dk1" bg2="lt2" tx2="dk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noChangeArrowheads="1"/>
          </p:cNvSpPr>
          <p:nvPr>
            <p:ph type="title"/>
          </p:nvPr>
        </p:nvSpPr>
        <p:spPr/>
        <p:txBody>
          <a:bodyPr/>
          <a:lstStyle/>
          <a:p>
            <a:r>
              <a:rPr lang="en-US" altLang="en-US" dirty="0"/>
              <a:t>Conclusion (1 of 2)</a:t>
            </a:r>
          </a:p>
        </p:txBody>
      </p:sp>
      <p:sp>
        <p:nvSpPr>
          <p:cNvPr id="121858" name="Rectangle 2"/>
          <p:cNvSpPr>
            <a:spLocks noGrp="1" noChangeArrowheads="1"/>
          </p:cNvSpPr>
          <p:nvPr>
            <p:ph idx="1"/>
          </p:nvPr>
        </p:nvSpPr>
        <p:spPr/>
        <p:txBody>
          <a:bodyPr>
            <a:normAutofit fontScale="92500" lnSpcReduction="20000"/>
          </a:bodyPr>
          <a:lstStyle/>
          <a:p>
            <a:r>
              <a:rPr lang="en-US" altLang="en-US" dirty="0"/>
              <a:t>Computers store data in the form of bits, bytes, and words using the binary numbering system.</a:t>
            </a:r>
          </a:p>
          <a:p>
            <a:r>
              <a:rPr lang="en-US" altLang="en-US" dirty="0"/>
              <a:t>Hexadecimal numbers are formed using four-bit groups called nibbles.</a:t>
            </a:r>
          </a:p>
          <a:p>
            <a:r>
              <a:rPr lang="en-US" altLang="en-US" dirty="0"/>
              <a:t>Signed integers can be stored in one’s complement, two’s complement, or signed magnitude representation.</a:t>
            </a:r>
          </a:p>
          <a:p>
            <a:r>
              <a:rPr lang="en-US" altLang="en-US" dirty="0"/>
              <a:t>Floating-point numbers are usually coded using the IEEE 754 floating-point standard.</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6" name="Rectangle 1030"/>
          <p:cNvSpPr>
            <a:spLocks noGrp="1" noChangeArrowheads="1"/>
          </p:cNvSpPr>
          <p:nvPr>
            <p:ph idx="1"/>
          </p:nvPr>
        </p:nvSpPr>
        <p:spPr>
          <a:xfrm>
            <a:off x="685800" y="1828800"/>
            <a:ext cx="4343400" cy="4114800"/>
          </a:xfrm>
          <a:noFill/>
          <a:ln/>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txBody>
          <a:bodyPr>
            <a:normAutofit fontScale="85000" lnSpcReduction="20000"/>
          </a:bodyPr>
          <a:lstStyle/>
          <a:p>
            <a:r>
              <a:rPr lang="en-US" altLang="en-US" sz="2600" dirty="0"/>
              <a:t>Converting 190 to base 3</a:t>
            </a:r>
          </a:p>
          <a:p>
            <a:pPr lvl="1">
              <a:spcBef>
                <a:spcPct val="40000"/>
              </a:spcBef>
            </a:pPr>
            <a:r>
              <a:rPr lang="en-US" altLang="en-US" dirty="0"/>
              <a:t>3</a:t>
            </a:r>
            <a:r>
              <a:rPr lang="en-US" altLang="en-US" baseline="30000" dirty="0"/>
              <a:t>1</a:t>
            </a:r>
            <a:r>
              <a:rPr lang="en-US" altLang="en-US" dirty="0"/>
              <a:t> = 3  is again too large, so we assign a zero placeholder.</a:t>
            </a:r>
          </a:p>
          <a:p>
            <a:pPr lvl="1">
              <a:spcBef>
                <a:spcPct val="40000"/>
              </a:spcBef>
            </a:pPr>
            <a:r>
              <a:rPr lang="en-US" altLang="en-US" dirty="0"/>
              <a:t>The last power of 3, 3</a:t>
            </a:r>
            <a:r>
              <a:rPr lang="en-US" altLang="en-US" baseline="30000" dirty="0"/>
              <a:t>0</a:t>
            </a:r>
            <a:r>
              <a:rPr lang="en-US" altLang="en-US" dirty="0"/>
              <a:t> = 1, is our last choice, and it gives us a difference of zero.</a:t>
            </a:r>
          </a:p>
          <a:p>
            <a:pPr lvl="1">
              <a:spcBef>
                <a:spcPct val="40000"/>
              </a:spcBef>
            </a:pPr>
            <a:r>
              <a:rPr lang="en-US" altLang="en-US" dirty="0"/>
              <a:t>Our result, reading from top to bottom is:</a:t>
            </a:r>
          </a:p>
          <a:p>
            <a:pPr lvl="1">
              <a:spcBef>
                <a:spcPct val="40000"/>
              </a:spcBef>
              <a:buFontTx/>
              <a:buNone/>
            </a:pPr>
            <a:r>
              <a:rPr lang="en-US" altLang="en-US" dirty="0"/>
              <a:t>       190</a:t>
            </a:r>
            <a:r>
              <a:rPr lang="en-US" altLang="en-US" baseline="-25000" dirty="0"/>
              <a:t>10</a:t>
            </a:r>
            <a:r>
              <a:rPr lang="en-US" altLang="en-US" dirty="0"/>
              <a:t> = 21001</a:t>
            </a:r>
            <a:r>
              <a:rPr lang="en-US" altLang="en-US" baseline="-25000" dirty="0"/>
              <a:t>3</a:t>
            </a:r>
            <a:endParaRPr lang="en-US" altLang="en-US" dirty="0"/>
          </a:p>
        </p:txBody>
      </p:sp>
      <p:sp>
        <p:nvSpPr>
          <p:cNvPr id="5" name="Rectangle 1036">
            <a:extLst>
              <a:ext uri="{FF2B5EF4-FFF2-40B4-BE49-F238E27FC236}">
                <a16:creationId xmlns="" xmlns:a16="http://schemas.microsoft.com/office/drawing/2014/main" id="{5AB427AC-5A15-1049-BC81-3CAF8F67C164}"/>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2.3 Converting Between Bases (5 of 19)</a:t>
            </a:r>
          </a:p>
        </p:txBody>
      </p:sp>
      <p:pic>
        <p:nvPicPr>
          <p:cNvPr id="3" name="Picture 2">
            <a:extLst>
              <a:ext uri="{FF2B5EF4-FFF2-40B4-BE49-F238E27FC236}">
                <a16:creationId xmlns="" xmlns:a16="http://schemas.microsoft.com/office/drawing/2014/main" id="{9C19E3D8-A898-6B43-A18F-D4F8D47C0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948" y="1828800"/>
            <a:ext cx="2855452" cy="3886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5" name="Rectangle 5"/>
          <p:cNvSpPr>
            <a:spLocks noGrp="1" noChangeArrowheads="1"/>
          </p:cNvSpPr>
          <p:nvPr>
            <p:ph type="title"/>
          </p:nvPr>
        </p:nvSpPr>
        <p:spPr/>
        <p:txBody>
          <a:bodyPr/>
          <a:lstStyle/>
          <a:p>
            <a:r>
              <a:rPr lang="en-US" altLang="en-US" dirty="0"/>
              <a:t>Conclusion (2 of 2)</a:t>
            </a:r>
          </a:p>
        </p:txBody>
      </p:sp>
      <p:sp>
        <p:nvSpPr>
          <p:cNvPr id="389122" name="Rectangle 2"/>
          <p:cNvSpPr>
            <a:spLocks noGrp="1" noChangeArrowheads="1"/>
          </p:cNvSpPr>
          <p:nvPr>
            <p:ph idx="1"/>
          </p:nvPr>
        </p:nvSpPr>
        <p:spPr/>
        <p:txBody>
          <a:bodyPr>
            <a:normAutofit fontScale="92500" lnSpcReduction="10000"/>
          </a:bodyPr>
          <a:lstStyle/>
          <a:p>
            <a:r>
              <a:rPr lang="en-US" altLang="en-US" dirty="0"/>
              <a:t>Floating-point operations are not necessarily commutative or distributive.</a:t>
            </a:r>
          </a:p>
          <a:p>
            <a:r>
              <a:rPr lang="en-US" altLang="en-US" dirty="0"/>
              <a:t>Character data is stored using ASCII, EBCDIC, or Unicode.</a:t>
            </a:r>
          </a:p>
          <a:p>
            <a:r>
              <a:rPr lang="en-US" altLang="en-US" dirty="0"/>
              <a:t>Error detecting and correcting codes are necessary because we can expect no transmission or storage medium to be perfect.</a:t>
            </a:r>
          </a:p>
          <a:p>
            <a:r>
              <a:rPr lang="en-US" altLang="en-US" dirty="0"/>
              <a:t>CRC, Reed-Solomon, and Hamming codes are three important error control codes.</a:t>
            </a:r>
          </a:p>
        </p:txBody>
      </p:sp>
    </p:spTree>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5" name="Rectangle 7"/>
          <p:cNvSpPr>
            <a:spLocks noGrp="1" noChangeArrowheads="1"/>
          </p:cNvSpPr>
          <p:nvPr>
            <p:ph type="title"/>
          </p:nvPr>
        </p:nvSpPr>
        <p:spPr/>
        <p:txBody>
          <a:bodyPr>
            <a:normAutofit fontScale="90000"/>
          </a:bodyPr>
          <a:lstStyle/>
          <a:p>
            <a:r>
              <a:rPr lang="en-US" altLang="en-US" dirty="0"/>
              <a:t>2.3 Converting Between Bases (6 of 19)</a:t>
            </a:r>
          </a:p>
        </p:txBody>
      </p:sp>
      <p:sp>
        <p:nvSpPr>
          <p:cNvPr id="150531" name="Rectangle 3"/>
          <p:cNvSpPr>
            <a:spLocks noGrp="1" noChangeArrowheads="1"/>
          </p:cNvSpPr>
          <p:nvPr>
            <p:ph idx="1"/>
          </p:nvPr>
        </p:nvSpPr>
        <p:spPr/>
        <p:txBody>
          <a:bodyPr>
            <a:normAutofit fontScale="92500"/>
          </a:bodyPr>
          <a:lstStyle/>
          <a:p>
            <a:r>
              <a:rPr lang="en-US" altLang="en-US" dirty="0"/>
              <a:t>Another method of converting integers from decimal to some other radix uses division.</a:t>
            </a:r>
          </a:p>
          <a:p>
            <a:r>
              <a:rPr lang="en-US" altLang="en-US" dirty="0"/>
              <a:t>This method is mechanical and easy.</a:t>
            </a:r>
          </a:p>
          <a:p>
            <a:r>
              <a:rPr lang="en-US" altLang="en-US" dirty="0"/>
              <a:t>It employs the idea that successive division by a base is equivalent to successive subtraction by powers of the base.</a:t>
            </a:r>
          </a:p>
          <a:p>
            <a:r>
              <a:rPr lang="en-US" altLang="en-US" dirty="0"/>
              <a:t>Let’s use the division remainder method to again convert 190 in decimal to base 3.</a:t>
            </a:r>
          </a:p>
        </p:txBody>
      </p:sp>
    </p:spTree>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6" name="Rectangle 10"/>
          <p:cNvSpPr>
            <a:spLocks noGrp="1" noChangeArrowheads="1"/>
          </p:cNvSpPr>
          <p:nvPr>
            <p:ph type="title"/>
          </p:nvPr>
        </p:nvSpPr>
        <p:spPr/>
        <p:txBody>
          <a:bodyPr>
            <a:normAutofit fontScale="90000"/>
          </a:bodyPr>
          <a:lstStyle/>
          <a:p>
            <a:r>
              <a:rPr lang="en-US" altLang="en-US" dirty="0"/>
              <a:t>2.3 Converting Between Bases (7 of 19)</a:t>
            </a:r>
          </a:p>
        </p:txBody>
      </p:sp>
      <p:sp>
        <p:nvSpPr>
          <p:cNvPr id="152579" name="Rectangle 3"/>
          <p:cNvSpPr>
            <a:spLocks noGrp="1" noChangeArrowheads="1"/>
          </p:cNvSpPr>
          <p:nvPr>
            <p:ph idx="1"/>
          </p:nvPr>
        </p:nvSpPr>
        <p:spPr>
          <a:xfrm>
            <a:off x="685800" y="1828800"/>
            <a:ext cx="4648200" cy="4114800"/>
          </a:xfrm>
        </p:spPr>
        <p:txBody>
          <a:bodyPr>
            <a:normAutofit fontScale="92500" lnSpcReduction="20000"/>
          </a:bodyPr>
          <a:lstStyle/>
          <a:p>
            <a:r>
              <a:rPr lang="en-US" altLang="en-US" dirty="0"/>
              <a:t>Converting 190 to base 3</a:t>
            </a:r>
          </a:p>
          <a:p>
            <a:pPr lvl="1"/>
            <a:r>
              <a:rPr lang="en-US" altLang="en-US" dirty="0"/>
              <a:t>First we take the number that we wish to convert and divide it by the radix in which we want to express our result.</a:t>
            </a:r>
          </a:p>
          <a:p>
            <a:pPr lvl="1"/>
            <a:r>
              <a:rPr lang="en-US" altLang="en-US" dirty="0"/>
              <a:t>In this case, 3 divides 190 63 times, with a remainder of 1.</a:t>
            </a:r>
          </a:p>
          <a:p>
            <a:pPr lvl="1"/>
            <a:r>
              <a:rPr lang="en-US" altLang="en-US" dirty="0"/>
              <a:t>Record the quotient and the remainder.</a:t>
            </a:r>
          </a:p>
        </p:txBody>
      </p:sp>
      <p:pic>
        <p:nvPicPr>
          <p:cNvPr id="3" name="Picture 2">
            <a:extLst>
              <a:ext uri="{FF2B5EF4-FFF2-40B4-BE49-F238E27FC236}">
                <a16:creationId xmlns="" xmlns:a16="http://schemas.microsoft.com/office/drawing/2014/main" id="{D791B059-CE16-1E4B-A796-6094F0872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8019" y="1864294"/>
            <a:ext cx="2785381" cy="385070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34" name="Rectangle 10"/>
          <p:cNvSpPr>
            <a:spLocks noGrp="1" noChangeArrowheads="1"/>
          </p:cNvSpPr>
          <p:nvPr>
            <p:ph type="title"/>
          </p:nvPr>
        </p:nvSpPr>
        <p:spPr>
          <a:noFill/>
          <a:ln/>
        </p:spPr>
        <p:txBody>
          <a:bodyPr>
            <a:normAutofit/>
          </a:bodyPr>
          <a:lstStyle/>
          <a:p>
            <a:r>
              <a:rPr lang="en-US" altLang="en-US" dirty="0"/>
              <a:t>2.3 Converting Between Bases </a:t>
            </a:r>
            <a:r>
              <a:rPr lang="en-US" altLang="en-US" sz="2400" dirty="0"/>
              <a:t>(8 of 19)</a:t>
            </a:r>
          </a:p>
        </p:txBody>
      </p:sp>
      <p:sp>
        <p:nvSpPr>
          <p:cNvPr id="154627" name="Rectangle 3"/>
          <p:cNvSpPr>
            <a:spLocks noGrp="1" noChangeArrowheads="1"/>
          </p:cNvSpPr>
          <p:nvPr>
            <p:ph idx="1"/>
          </p:nvPr>
        </p:nvSpPr>
        <p:spPr>
          <a:xfrm>
            <a:off x="685800" y="1828800"/>
            <a:ext cx="4419600" cy="4114800"/>
          </a:xfrm>
          <a:noFill/>
          <a:ln/>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r>
              <a:rPr lang="en-US" altLang="en-US" sz="2600" dirty="0">
                <a:latin typeface="Arial" charset="0"/>
              </a:rPr>
              <a:t>Converting 190 to base 3</a:t>
            </a:r>
          </a:p>
          <a:p>
            <a:pPr lvl="1">
              <a:spcBef>
                <a:spcPct val="40000"/>
              </a:spcBef>
            </a:pPr>
            <a:r>
              <a:rPr lang="en-US" altLang="en-US" dirty="0">
                <a:latin typeface="+mj-lt"/>
              </a:rPr>
              <a:t>63 is evenly divisible by 3.</a:t>
            </a:r>
          </a:p>
          <a:p>
            <a:pPr lvl="1">
              <a:spcBef>
                <a:spcPct val="40000"/>
              </a:spcBef>
            </a:pPr>
            <a:r>
              <a:rPr lang="en-US" altLang="en-US" dirty="0">
                <a:latin typeface="+mj-lt"/>
              </a:rPr>
              <a:t>Our remainder is zero, and the quotient is 21.</a:t>
            </a:r>
          </a:p>
        </p:txBody>
      </p:sp>
      <p:pic>
        <p:nvPicPr>
          <p:cNvPr id="3" name="Picture 2">
            <a:extLst>
              <a:ext uri="{FF2B5EF4-FFF2-40B4-BE49-F238E27FC236}">
                <a16:creationId xmlns="" xmlns:a16="http://schemas.microsoft.com/office/drawing/2014/main" id="{F0D6C280-611A-7D4A-A6E0-E0FB394D16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828800"/>
            <a:ext cx="2819400" cy="3822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85" name="Rectangle 13"/>
          <p:cNvSpPr>
            <a:spLocks noGrp="1" noChangeArrowheads="1"/>
          </p:cNvSpPr>
          <p:nvPr>
            <p:ph type="title"/>
          </p:nvPr>
        </p:nvSpPr>
        <p:spPr/>
        <p:txBody>
          <a:bodyPr>
            <a:normAutofit fontScale="90000"/>
          </a:bodyPr>
          <a:lstStyle/>
          <a:p>
            <a:r>
              <a:rPr lang="en-US" altLang="en-US" dirty="0"/>
              <a:t>2.3 Converting Between Bases (9 of 19)</a:t>
            </a:r>
          </a:p>
        </p:txBody>
      </p:sp>
      <p:sp>
        <p:nvSpPr>
          <p:cNvPr id="156675" name="Rectangle 3"/>
          <p:cNvSpPr>
            <a:spLocks noGrp="1" noChangeArrowheads="1"/>
          </p:cNvSpPr>
          <p:nvPr>
            <p:ph idx="1"/>
          </p:nvPr>
        </p:nvSpPr>
        <p:spPr>
          <a:xfrm>
            <a:off x="685800" y="1828800"/>
            <a:ext cx="4114800" cy="4114800"/>
          </a:xfrm>
        </p:spPr>
        <p:txBody>
          <a:bodyPr>
            <a:normAutofit fontScale="85000" lnSpcReduction="10000"/>
          </a:bodyPr>
          <a:lstStyle/>
          <a:p>
            <a:r>
              <a:rPr lang="en-US" altLang="en-US" dirty="0"/>
              <a:t>Converting 190 to base 3</a:t>
            </a:r>
          </a:p>
          <a:p>
            <a:pPr lvl="1"/>
            <a:r>
              <a:rPr lang="en-US" altLang="en-US" dirty="0"/>
              <a:t>Continue in this way until the quotient is zero.</a:t>
            </a:r>
          </a:p>
          <a:p>
            <a:pPr lvl="1"/>
            <a:r>
              <a:rPr lang="en-US" altLang="en-US" dirty="0"/>
              <a:t>In the final calculation, we note that 3 divides 2 zero times with a remainder of 2.</a:t>
            </a:r>
          </a:p>
          <a:p>
            <a:pPr lvl="1"/>
            <a:r>
              <a:rPr lang="en-US" altLang="en-US" dirty="0"/>
              <a:t>Our result, reading from bottom to top is:</a:t>
            </a:r>
          </a:p>
          <a:p>
            <a:pPr lvl="1"/>
            <a:r>
              <a:rPr lang="en-US" altLang="en-US" dirty="0"/>
              <a:t>                 190</a:t>
            </a:r>
            <a:r>
              <a:rPr lang="en-US" altLang="en-US" baseline="-25000" dirty="0"/>
              <a:t>10</a:t>
            </a:r>
            <a:r>
              <a:rPr lang="en-US" altLang="en-US" dirty="0"/>
              <a:t> = 21001</a:t>
            </a:r>
            <a:r>
              <a:rPr lang="en-US" altLang="en-US" baseline="-25000" dirty="0"/>
              <a:t>3</a:t>
            </a:r>
          </a:p>
        </p:txBody>
      </p:sp>
      <p:pic>
        <p:nvPicPr>
          <p:cNvPr id="3" name="Picture 2">
            <a:extLst>
              <a:ext uri="{FF2B5EF4-FFF2-40B4-BE49-F238E27FC236}">
                <a16:creationId xmlns="" xmlns:a16="http://schemas.microsoft.com/office/drawing/2014/main" id="{ECBE39CE-8601-094A-AA58-52E944A68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828800"/>
            <a:ext cx="2819400" cy="388882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7" name="Rectangle 7"/>
          <p:cNvSpPr>
            <a:spLocks noGrp="1" noChangeArrowheads="1"/>
          </p:cNvSpPr>
          <p:nvPr>
            <p:ph type="title"/>
          </p:nvPr>
        </p:nvSpPr>
        <p:spPr/>
        <p:txBody>
          <a:bodyPr>
            <a:normAutofit fontScale="90000"/>
          </a:bodyPr>
          <a:lstStyle/>
          <a:p>
            <a:r>
              <a:rPr lang="en-US" altLang="en-US" dirty="0"/>
              <a:t>2.3 Converting Between Bases (10 of 19)</a:t>
            </a:r>
          </a:p>
        </p:txBody>
      </p:sp>
      <p:sp>
        <p:nvSpPr>
          <p:cNvPr id="158723" name="Rectangle 3"/>
          <p:cNvSpPr>
            <a:spLocks noGrp="1" noChangeArrowheads="1"/>
          </p:cNvSpPr>
          <p:nvPr>
            <p:ph idx="1"/>
          </p:nvPr>
        </p:nvSpPr>
        <p:spPr/>
        <p:txBody>
          <a:bodyPr>
            <a:normAutofit lnSpcReduction="10000"/>
          </a:bodyPr>
          <a:lstStyle/>
          <a:p>
            <a:r>
              <a:rPr lang="en-US" altLang="en-US" dirty="0"/>
              <a:t>Fractional values can be approximated in all base systems.</a:t>
            </a:r>
          </a:p>
          <a:p>
            <a:r>
              <a:rPr lang="en-US" altLang="en-US" dirty="0"/>
              <a:t>Unlike integer values, fractions do not necessarily have exact representations under all radices.</a:t>
            </a:r>
          </a:p>
          <a:p>
            <a:r>
              <a:rPr lang="en-US" altLang="en-US" dirty="0"/>
              <a:t>The quantity ½  is exactly representable in the binary and decimal systems, but is not in the ternary (base 3) numbering system.</a:t>
            </a: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4" name="Rectangle 1032"/>
          <p:cNvSpPr>
            <a:spLocks noGrp="1" noChangeArrowheads="1"/>
          </p:cNvSpPr>
          <p:nvPr>
            <p:ph type="title"/>
          </p:nvPr>
        </p:nvSpPr>
        <p:spPr/>
        <p:txBody>
          <a:bodyPr>
            <a:normAutofit fontScale="90000"/>
          </a:bodyPr>
          <a:lstStyle/>
          <a:p>
            <a:r>
              <a:rPr lang="en-US" altLang="en-US" dirty="0"/>
              <a:t>2.3 Converting Between Bases (11 of 19)</a:t>
            </a:r>
          </a:p>
        </p:txBody>
      </p:sp>
      <p:sp>
        <p:nvSpPr>
          <p:cNvPr id="162819" name="Rectangle 1027"/>
          <p:cNvSpPr>
            <a:spLocks noGrp="1" noChangeArrowheads="1"/>
          </p:cNvSpPr>
          <p:nvPr>
            <p:ph idx="1"/>
          </p:nvPr>
        </p:nvSpPr>
        <p:spPr>
          <a:xfrm>
            <a:off x="685800" y="1828800"/>
            <a:ext cx="7772400" cy="2514600"/>
          </a:xfrm>
        </p:spPr>
        <p:txBody>
          <a:bodyPr>
            <a:normAutofit fontScale="92500" lnSpcReduction="20000"/>
          </a:bodyPr>
          <a:lstStyle/>
          <a:p>
            <a:r>
              <a:rPr lang="en-US" altLang="en-US" dirty="0"/>
              <a:t>Fractional decimal values have nonzero digits to the right of the decimal point.</a:t>
            </a:r>
          </a:p>
          <a:p>
            <a:r>
              <a:rPr lang="en-US" altLang="en-US" dirty="0"/>
              <a:t>Fractional values of other radix systems have nonzero digits to the right of the radix point.</a:t>
            </a:r>
          </a:p>
          <a:p>
            <a:r>
              <a:rPr lang="en-US" altLang="en-US" dirty="0"/>
              <a:t>Numerals to the right of a radix point represent negative powers of the radix:</a:t>
            </a:r>
          </a:p>
        </p:txBody>
      </p:sp>
      <p:sp>
        <p:nvSpPr>
          <p:cNvPr id="162820" name="Text Box 1028"/>
          <p:cNvSpPr txBox="1">
            <a:spLocks noChangeArrowheads="1"/>
          </p:cNvSpPr>
          <p:nvPr/>
        </p:nvSpPr>
        <p:spPr bwMode="auto">
          <a:xfrm>
            <a:off x="1828800" y="4410370"/>
            <a:ext cx="5410200" cy="1777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lvl="1">
              <a:spcBef>
                <a:spcPct val="20000"/>
              </a:spcBef>
            </a:pPr>
            <a:r>
              <a:rPr lang="en-US" altLang="en-US" sz="2400" u="none" baseline="0" dirty="0">
                <a:latin typeface="+mj-lt"/>
              </a:rPr>
              <a:t>0.47</a:t>
            </a:r>
            <a:r>
              <a:rPr lang="en-US" altLang="en-US" sz="2400" u="none" baseline="-25000" dirty="0">
                <a:latin typeface="+mj-lt"/>
              </a:rPr>
              <a:t>10</a:t>
            </a:r>
            <a:r>
              <a:rPr lang="en-US" altLang="en-US" sz="2400" u="none" baseline="0" dirty="0">
                <a:latin typeface="+mj-lt"/>
              </a:rPr>
              <a:t> =  4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-1</a:t>
            </a:r>
            <a:r>
              <a:rPr lang="en-US" altLang="en-US" sz="2400" u="none" baseline="0" dirty="0">
                <a:latin typeface="+mj-lt"/>
              </a:rPr>
              <a:t> + 7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-2</a:t>
            </a:r>
            <a:r>
              <a:rPr lang="en-US" altLang="en-US" u="none" baseline="0" dirty="0">
                <a:latin typeface="+mj-lt"/>
              </a:rPr>
              <a:t> </a:t>
            </a:r>
          </a:p>
          <a:p>
            <a:pPr lvl="1">
              <a:spcBef>
                <a:spcPct val="20000"/>
              </a:spcBef>
            </a:pPr>
            <a:r>
              <a:rPr lang="en-US" altLang="en-US" sz="2400" u="none" baseline="0" dirty="0">
                <a:latin typeface="+mj-lt"/>
              </a:rPr>
              <a:t>0.11</a:t>
            </a:r>
            <a:r>
              <a:rPr lang="en-US" altLang="en-US" sz="2400" u="none" baseline="-25000" dirty="0">
                <a:latin typeface="+mj-lt"/>
              </a:rPr>
              <a:t>2</a:t>
            </a:r>
            <a:r>
              <a:rPr lang="en-US" altLang="en-US" sz="2400" u="none" baseline="0" dirty="0">
                <a:latin typeface="+mj-lt"/>
              </a:rPr>
              <a:t>  =  1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-1</a:t>
            </a:r>
            <a:r>
              <a:rPr lang="en-US" altLang="en-US" sz="2400" u="none" baseline="0" dirty="0">
                <a:latin typeface="+mj-lt"/>
              </a:rPr>
              <a:t> + 1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-2  </a:t>
            </a:r>
          </a:p>
          <a:p>
            <a:pPr lvl="1">
              <a:spcBef>
                <a:spcPct val="5000"/>
              </a:spcBef>
            </a:pPr>
            <a:r>
              <a:rPr lang="en-US" altLang="en-US" sz="2400" u="none" baseline="0" dirty="0">
                <a:latin typeface="+mj-lt"/>
              </a:rPr>
              <a:t>          =     </a:t>
            </a:r>
            <a:r>
              <a:rPr lang="en-US" altLang="en-US" sz="3000" u="none" baseline="0" dirty="0">
                <a:latin typeface="+mj-lt"/>
              </a:rPr>
              <a:t>½    </a:t>
            </a:r>
            <a:r>
              <a:rPr lang="en-US" altLang="en-US" sz="2400" u="none" baseline="0" dirty="0">
                <a:latin typeface="+mj-lt"/>
              </a:rPr>
              <a:t>+</a:t>
            </a:r>
            <a:r>
              <a:rPr lang="en-US" altLang="en-US" sz="3000" u="none" baseline="0" dirty="0">
                <a:latin typeface="+mj-lt"/>
              </a:rPr>
              <a:t>   ¼</a:t>
            </a:r>
            <a:r>
              <a:rPr lang="en-US" altLang="en-US" u="none" baseline="0" dirty="0">
                <a:latin typeface="+mj-lt"/>
              </a:rPr>
              <a:t> </a:t>
            </a:r>
            <a:endParaRPr lang="en-US" altLang="en-US" sz="2400" u="none" dirty="0">
              <a:latin typeface="+mj-lt"/>
            </a:endParaRPr>
          </a:p>
          <a:p>
            <a:pPr lvl="1">
              <a:spcBef>
                <a:spcPct val="5000"/>
              </a:spcBef>
            </a:pPr>
            <a:r>
              <a:rPr lang="en-US" altLang="en-US" sz="2400" u="none" dirty="0">
                <a:latin typeface="+mj-lt"/>
              </a:rPr>
              <a:t>              </a:t>
            </a:r>
            <a:r>
              <a:rPr lang="en-US" altLang="en-US" sz="2400" u="none" baseline="0" dirty="0">
                <a:latin typeface="+mj-lt"/>
              </a:rPr>
              <a:t> =    0.5</a:t>
            </a:r>
            <a:r>
              <a:rPr lang="en-US" altLang="en-US" sz="2400" u="none" baseline="-25000" dirty="0">
                <a:latin typeface="+mj-lt"/>
              </a:rPr>
              <a:t>      </a:t>
            </a:r>
            <a:r>
              <a:rPr lang="en-US" altLang="en-US" sz="2400" u="none" baseline="0" dirty="0">
                <a:latin typeface="+mj-lt"/>
              </a:rPr>
              <a:t>+    0.25 =  0.75</a:t>
            </a:r>
            <a:endParaRPr lang="en-US" altLang="en-US" u="none" baseline="0" dirty="0">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r>
              <a:rPr lang="en-US" altLang="en-US" dirty="0"/>
              <a:t>Objectives (1 of 2)</a:t>
            </a:r>
          </a:p>
        </p:txBody>
      </p:sp>
      <p:sp>
        <p:nvSpPr>
          <p:cNvPr id="2052" name="Rectangle 4"/>
          <p:cNvSpPr>
            <a:spLocks noGrp="1" noChangeArrowheads="1"/>
          </p:cNvSpPr>
          <p:nvPr>
            <p:ph idx="1"/>
          </p:nvPr>
        </p:nvSpPr>
        <p:spPr/>
        <p:txBody>
          <a:bodyPr>
            <a:normAutofit lnSpcReduction="10000"/>
          </a:bodyPr>
          <a:lstStyle/>
          <a:p>
            <a:r>
              <a:rPr lang="en-US" altLang="en-US" dirty="0"/>
              <a:t>Understand the fundamentals of numerical data representation and manipulation in digital computers.</a:t>
            </a:r>
          </a:p>
          <a:p>
            <a:r>
              <a:rPr lang="en-US" altLang="en-US" dirty="0"/>
              <a:t>Master the skill of converting between various radix systems.</a:t>
            </a:r>
          </a:p>
          <a:p>
            <a:r>
              <a:rPr lang="en-US" altLang="en-US" dirty="0"/>
              <a:t>Understand how errors can occur in computations because of overflow and truncation.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9" name="Rectangle 1031"/>
          <p:cNvSpPr>
            <a:spLocks noGrp="1" noChangeArrowheads="1"/>
          </p:cNvSpPr>
          <p:nvPr>
            <p:ph type="title"/>
          </p:nvPr>
        </p:nvSpPr>
        <p:spPr/>
        <p:txBody>
          <a:bodyPr>
            <a:normAutofit fontScale="90000"/>
          </a:bodyPr>
          <a:lstStyle/>
          <a:p>
            <a:r>
              <a:rPr lang="en-US" altLang="en-US" dirty="0"/>
              <a:t>2.3 Converting Between Bases (12 of 19)</a:t>
            </a:r>
          </a:p>
        </p:txBody>
      </p:sp>
      <p:sp>
        <p:nvSpPr>
          <p:cNvPr id="166915" name="Rectangle 1027"/>
          <p:cNvSpPr>
            <a:spLocks noGrp="1" noChangeArrowheads="1"/>
          </p:cNvSpPr>
          <p:nvPr>
            <p:ph idx="1"/>
          </p:nvPr>
        </p:nvSpPr>
        <p:spPr/>
        <p:txBody>
          <a:bodyPr>
            <a:normAutofit fontScale="85000" lnSpcReduction="10000"/>
          </a:bodyPr>
          <a:lstStyle/>
          <a:p>
            <a:r>
              <a:rPr lang="en-US" altLang="en-US" dirty="0"/>
              <a:t>As with whole-number conversions, you can use either of two methods: a subtraction method or an easy multiplication method.</a:t>
            </a:r>
          </a:p>
          <a:p>
            <a:r>
              <a:rPr lang="en-US" altLang="en-US" dirty="0"/>
              <a:t>The subtraction method for fractions is identical to the subtraction method for whole numbers. Instead of subtracting positive powers of the target radix, we subtract negative powers of the radix.</a:t>
            </a:r>
          </a:p>
          <a:p>
            <a:r>
              <a:rPr lang="en-US" altLang="en-US" dirty="0"/>
              <a:t>We always start with the largest value first, </a:t>
            </a:r>
            <a:r>
              <a:rPr lang="en-US" altLang="en-US" i="1" dirty="0"/>
              <a:t>n</a:t>
            </a:r>
            <a:r>
              <a:rPr lang="en-US" altLang="en-US" baseline="30000" dirty="0"/>
              <a:t>-1</a:t>
            </a:r>
            <a:r>
              <a:rPr lang="en-US" altLang="en-US" dirty="0"/>
              <a:t>, where n is our radix, and work our way along using larger negative exponents.</a:t>
            </a: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8" name="Rectangle 1034"/>
          <p:cNvSpPr>
            <a:spLocks noGrp="1" noChangeArrowheads="1"/>
          </p:cNvSpPr>
          <p:nvPr>
            <p:ph type="title"/>
          </p:nvPr>
        </p:nvSpPr>
        <p:spPr/>
        <p:txBody>
          <a:bodyPr>
            <a:normAutofit fontScale="90000"/>
          </a:bodyPr>
          <a:lstStyle/>
          <a:p>
            <a:r>
              <a:rPr lang="en-US" altLang="en-US" dirty="0"/>
              <a:t>2.3 Converting Between Bases (13 of 19)</a:t>
            </a:r>
          </a:p>
        </p:txBody>
      </p:sp>
      <p:sp>
        <p:nvSpPr>
          <p:cNvPr id="160771" name="Rectangle 1027"/>
          <p:cNvSpPr>
            <a:spLocks noGrp="1" noChangeArrowheads="1"/>
          </p:cNvSpPr>
          <p:nvPr>
            <p:ph idx="1"/>
          </p:nvPr>
        </p:nvSpPr>
        <p:spPr>
          <a:xfrm>
            <a:off x="685800" y="1828800"/>
            <a:ext cx="4495800" cy="4114800"/>
          </a:xfrm>
        </p:spPr>
        <p:txBody>
          <a:bodyPr>
            <a:normAutofit fontScale="92500" lnSpcReduction="20000"/>
          </a:bodyPr>
          <a:lstStyle/>
          <a:p>
            <a:r>
              <a:rPr lang="en-US" altLang="en-US" dirty="0"/>
              <a:t>The calculation to the right is an example of using the subtraction method to convert the decimal 0.8125 to binary.</a:t>
            </a:r>
          </a:p>
          <a:p>
            <a:pPr lvl="1"/>
            <a:r>
              <a:rPr lang="en-US" altLang="en-US" dirty="0"/>
              <a:t>Our result, reading from top to bottom is:</a:t>
            </a:r>
          </a:p>
          <a:p>
            <a:pPr marL="457200" lvl="1" indent="0">
              <a:buNone/>
            </a:pPr>
            <a:r>
              <a:rPr lang="en-US" altLang="en-US" dirty="0"/>
              <a:t>         0.8125</a:t>
            </a:r>
            <a:r>
              <a:rPr lang="en-US" altLang="en-US" baseline="-25000" dirty="0"/>
              <a:t>10</a:t>
            </a:r>
            <a:r>
              <a:rPr lang="en-US" altLang="en-US" dirty="0"/>
              <a:t> = 0.1101</a:t>
            </a:r>
            <a:r>
              <a:rPr lang="en-US" altLang="en-US" baseline="-25000" dirty="0"/>
              <a:t>2</a:t>
            </a:r>
          </a:p>
          <a:p>
            <a:pPr lvl="1"/>
            <a:r>
              <a:rPr lang="en-US" altLang="en-US" dirty="0"/>
              <a:t>Of course, this method works with any base, not just binary.</a:t>
            </a:r>
          </a:p>
        </p:txBody>
      </p:sp>
      <p:pic>
        <p:nvPicPr>
          <p:cNvPr id="3" name="Picture 2">
            <a:extLst>
              <a:ext uri="{FF2B5EF4-FFF2-40B4-BE49-F238E27FC236}">
                <a16:creationId xmlns="" xmlns:a16="http://schemas.microsoft.com/office/drawing/2014/main" id="{62542CDA-F4E8-0145-96E5-97F23B4338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905000"/>
            <a:ext cx="3275263" cy="37338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9" name="Rectangle 9"/>
          <p:cNvSpPr>
            <a:spLocks noGrp="1" noChangeArrowheads="1"/>
          </p:cNvSpPr>
          <p:nvPr>
            <p:ph type="title"/>
          </p:nvPr>
        </p:nvSpPr>
        <p:spPr/>
        <p:txBody>
          <a:bodyPr>
            <a:normAutofit fontScale="90000"/>
          </a:bodyPr>
          <a:lstStyle/>
          <a:p>
            <a:r>
              <a:rPr lang="en-US" altLang="en-US" dirty="0"/>
              <a:t>2.3 Converting Between Bases (14 of 19)</a:t>
            </a:r>
          </a:p>
        </p:txBody>
      </p:sp>
      <p:sp>
        <p:nvSpPr>
          <p:cNvPr id="168962" name="Rectangle 2"/>
          <p:cNvSpPr>
            <a:spLocks noGrp="1" noChangeArrowheads="1"/>
          </p:cNvSpPr>
          <p:nvPr>
            <p:ph idx="1"/>
          </p:nvPr>
        </p:nvSpPr>
        <p:spPr>
          <a:xfrm>
            <a:off x="685800" y="1828800"/>
            <a:ext cx="4419600" cy="4114800"/>
          </a:xfrm>
        </p:spPr>
        <p:txBody>
          <a:bodyPr/>
          <a:lstStyle/>
          <a:p>
            <a:r>
              <a:rPr lang="en-US" altLang="en-US" dirty="0"/>
              <a:t>Using the multiplication method to convert the decimal 0.8125 to binary, we multiply by the radix 2.</a:t>
            </a:r>
          </a:p>
          <a:p>
            <a:pPr lvl="1"/>
            <a:r>
              <a:rPr lang="en-US" altLang="en-US" dirty="0"/>
              <a:t>The first product carries into the units place.</a:t>
            </a:r>
          </a:p>
        </p:txBody>
      </p:sp>
      <p:pic>
        <p:nvPicPr>
          <p:cNvPr id="3" name="Picture 2">
            <a:extLst>
              <a:ext uri="{FF2B5EF4-FFF2-40B4-BE49-F238E27FC236}">
                <a16:creationId xmlns="" xmlns:a16="http://schemas.microsoft.com/office/drawing/2014/main" id="{F0C157DE-E7F8-8646-8DEC-62D107C96C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1905000"/>
            <a:ext cx="2443662" cy="3581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7" name="Rectangle 1033"/>
          <p:cNvSpPr>
            <a:spLocks noGrp="1" noChangeArrowheads="1"/>
          </p:cNvSpPr>
          <p:nvPr>
            <p:ph type="title"/>
          </p:nvPr>
        </p:nvSpPr>
        <p:spPr/>
        <p:txBody>
          <a:bodyPr>
            <a:normAutofit fontScale="90000"/>
          </a:bodyPr>
          <a:lstStyle/>
          <a:p>
            <a:r>
              <a:rPr lang="en-US" altLang="en-US" dirty="0"/>
              <a:t>2.3 Converting Between </a:t>
            </a:r>
            <a:br>
              <a:rPr lang="en-US" altLang="en-US" dirty="0"/>
            </a:br>
            <a:r>
              <a:rPr lang="en-US" altLang="en-US" dirty="0"/>
              <a:t>Bases (15 of 19)</a:t>
            </a:r>
          </a:p>
        </p:txBody>
      </p:sp>
      <p:sp>
        <p:nvSpPr>
          <p:cNvPr id="171010" name="Rectangle 1026"/>
          <p:cNvSpPr>
            <a:spLocks noGrp="1" noChangeArrowheads="1"/>
          </p:cNvSpPr>
          <p:nvPr>
            <p:ph idx="1"/>
          </p:nvPr>
        </p:nvSpPr>
        <p:spPr>
          <a:xfrm>
            <a:off x="685800" y="1828800"/>
            <a:ext cx="4267200" cy="4114800"/>
          </a:xfrm>
        </p:spPr>
        <p:txBody>
          <a:bodyPr/>
          <a:lstStyle/>
          <a:p>
            <a:r>
              <a:rPr lang="en-US" altLang="en-US" dirty="0"/>
              <a:t>Converting 0.8125 to binary</a:t>
            </a:r>
          </a:p>
          <a:p>
            <a:pPr lvl="1"/>
            <a:r>
              <a:rPr lang="en-US" altLang="en-US" dirty="0"/>
              <a:t>Ignoring the value in the units place at each step, continue multiplying each fractional part by the radix.</a:t>
            </a:r>
          </a:p>
        </p:txBody>
      </p:sp>
      <p:pic>
        <p:nvPicPr>
          <p:cNvPr id="3" name="Picture 2">
            <a:extLst>
              <a:ext uri="{FF2B5EF4-FFF2-40B4-BE49-F238E27FC236}">
                <a16:creationId xmlns="" xmlns:a16="http://schemas.microsoft.com/office/drawing/2014/main" id="{0092DD95-0BFE-B844-A28B-3455A0855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289" y="1905000"/>
            <a:ext cx="2440511" cy="3581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Rectangle 1033"/>
          <p:cNvSpPr>
            <a:spLocks noGrp="1" noChangeArrowheads="1"/>
          </p:cNvSpPr>
          <p:nvPr>
            <p:ph type="title"/>
          </p:nvPr>
        </p:nvSpPr>
        <p:spPr/>
        <p:txBody>
          <a:bodyPr>
            <a:normAutofit fontScale="90000"/>
          </a:bodyPr>
          <a:lstStyle/>
          <a:p>
            <a:r>
              <a:rPr lang="en-US" altLang="en-US" dirty="0"/>
              <a:t>2.3 Converting Between Bases (16 of 19)</a:t>
            </a:r>
          </a:p>
        </p:txBody>
      </p:sp>
      <p:sp>
        <p:nvSpPr>
          <p:cNvPr id="173059" name="Rectangle 1027"/>
          <p:cNvSpPr>
            <a:spLocks noGrp="1" noChangeArrowheads="1"/>
          </p:cNvSpPr>
          <p:nvPr>
            <p:ph idx="1"/>
          </p:nvPr>
        </p:nvSpPr>
        <p:spPr>
          <a:xfrm>
            <a:off x="685800" y="1828800"/>
            <a:ext cx="4724400" cy="4114800"/>
          </a:xfrm>
        </p:spPr>
        <p:txBody>
          <a:bodyPr>
            <a:normAutofit fontScale="85000" lnSpcReduction="10000"/>
          </a:bodyPr>
          <a:lstStyle/>
          <a:p>
            <a:r>
              <a:rPr lang="en-US" altLang="en-US" dirty="0"/>
              <a:t>Converting 0.8125 to binary</a:t>
            </a:r>
          </a:p>
          <a:p>
            <a:pPr lvl="1"/>
            <a:r>
              <a:rPr lang="en-US" altLang="en-US" dirty="0"/>
              <a:t>You are finished when the product is zero, or until you have reached the desired number of binary places.</a:t>
            </a:r>
          </a:p>
          <a:p>
            <a:pPr lvl="1"/>
            <a:r>
              <a:rPr lang="en-US" altLang="en-US" dirty="0"/>
              <a:t>Our result, reading from top to bottom is:</a:t>
            </a:r>
          </a:p>
          <a:p>
            <a:pPr lvl="1"/>
            <a:r>
              <a:rPr lang="en-US" altLang="en-US" dirty="0"/>
              <a:t>        0.8125</a:t>
            </a:r>
            <a:r>
              <a:rPr lang="en-US" altLang="en-US" baseline="-25000" dirty="0"/>
              <a:t>10</a:t>
            </a:r>
            <a:r>
              <a:rPr lang="en-US" altLang="en-US" dirty="0"/>
              <a:t> = 0.1101</a:t>
            </a:r>
            <a:r>
              <a:rPr lang="en-US" altLang="en-US" baseline="-25000" dirty="0"/>
              <a:t>2</a:t>
            </a:r>
          </a:p>
          <a:p>
            <a:pPr lvl="1"/>
            <a:r>
              <a:rPr lang="en-US" altLang="en-US" dirty="0"/>
              <a:t>This method also works with any base. Just use the target radix as the multiplier.</a:t>
            </a:r>
          </a:p>
          <a:p>
            <a:pPr lvl="1"/>
            <a:endParaRPr lang="en-US" altLang="en-US" dirty="0"/>
          </a:p>
        </p:txBody>
      </p:sp>
      <p:pic>
        <p:nvPicPr>
          <p:cNvPr id="3" name="Picture 2">
            <a:extLst>
              <a:ext uri="{FF2B5EF4-FFF2-40B4-BE49-F238E27FC236}">
                <a16:creationId xmlns="" xmlns:a16="http://schemas.microsoft.com/office/drawing/2014/main" id="{4E466F0A-F069-B84C-BF84-444C7BF63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289" y="1905000"/>
            <a:ext cx="2440511" cy="35814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1027"/>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normAutofit lnSpcReduction="10000"/>
          </a:bodyPr>
          <a:lstStyle/>
          <a:p>
            <a:pPr>
              <a:spcBef>
                <a:spcPct val="40000"/>
              </a:spcBef>
            </a:pPr>
            <a:r>
              <a:rPr lang="en-US" altLang="en-US" sz="2600" dirty="0"/>
              <a:t>The binary numbering system is the most important radix system for digital computers.</a:t>
            </a:r>
          </a:p>
          <a:p>
            <a:pPr>
              <a:spcBef>
                <a:spcPct val="40000"/>
              </a:spcBef>
            </a:pPr>
            <a:r>
              <a:rPr lang="en-US" altLang="en-US" sz="2600" dirty="0"/>
              <a:t>However, it is difficult to read long strings of binary numbers</a:t>
            </a:r>
            <a:r>
              <a:rPr lang="en-US" sz="2800" dirty="0"/>
              <a:t>—</a:t>
            </a:r>
            <a:r>
              <a:rPr lang="en-US" altLang="en-US" sz="2600" dirty="0"/>
              <a:t>and even a modestly-sized decimal number becomes a very long binary number.</a:t>
            </a:r>
          </a:p>
          <a:p>
            <a:pPr lvl="1">
              <a:spcBef>
                <a:spcPct val="40000"/>
              </a:spcBef>
            </a:pPr>
            <a:r>
              <a:rPr lang="en-US" altLang="en-US" sz="2400" dirty="0"/>
              <a:t>For example: 11010100011011</a:t>
            </a:r>
            <a:r>
              <a:rPr lang="en-US" altLang="en-US" sz="2400" baseline="-25000" dirty="0"/>
              <a:t>2</a:t>
            </a:r>
            <a:r>
              <a:rPr lang="en-US" altLang="en-US" sz="2400" dirty="0"/>
              <a:t> = 13595</a:t>
            </a:r>
            <a:r>
              <a:rPr lang="en-US" altLang="en-US" sz="2400" baseline="-25000" dirty="0"/>
              <a:t>10</a:t>
            </a:r>
            <a:endParaRPr lang="en-US" altLang="en-US" sz="2400" dirty="0"/>
          </a:p>
          <a:p>
            <a:pPr>
              <a:spcBef>
                <a:spcPct val="40000"/>
              </a:spcBef>
            </a:pPr>
            <a:r>
              <a:rPr lang="en-US" altLang="en-US" sz="2600" dirty="0"/>
              <a:t>For compactness and ease of reading, binary values are usually expressed using the hexadecimal, or base-16, numbering system.</a:t>
            </a:r>
            <a:endParaRPr lang="en-US" altLang="en-US" sz="2800" baseline="-25000" dirty="0"/>
          </a:p>
        </p:txBody>
      </p:sp>
      <p:sp>
        <p:nvSpPr>
          <p:cNvPr id="8" name="Rectangle 1033">
            <a:extLst>
              <a:ext uri="{FF2B5EF4-FFF2-40B4-BE49-F238E27FC236}">
                <a16:creationId xmlns="" xmlns:a16="http://schemas.microsoft.com/office/drawing/2014/main" id="{6CE760EA-F585-3C49-AE10-507A4D7D139F}"/>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2.3 Converting Between Bases (17 of 19)</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1027"/>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normAutofit lnSpcReduction="10000"/>
          </a:bodyPr>
          <a:lstStyle/>
          <a:p>
            <a:pPr>
              <a:spcBef>
                <a:spcPct val="10000"/>
              </a:spcBef>
            </a:pPr>
            <a:r>
              <a:rPr lang="en-US" altLang="en-US" sz="2600" dirty="0"/>
              <a:t>The hexadecimal numbering system uses the numerals 0 through 9 and the letters A through F.</a:t>
            </a:r>
          </a:p>
          <a:p>
            <a:pPr lvl="1">
              <a:spcBef>
                <a:spcPct val="10000"/>
              </a:spcBef>
            </a:pPr>
            <a:r>
              <a:rPr lang="en-US" altLang="en-US" sz="2400" dirty="0"/>
              <a:t>The decimal number 12 is C</a:t>
            </a:r>
            <a:r>
              <a:rPr lang="en-US" altLang="en-US" sz="2400" baseline="-25000" dirty="0"/>
              <a:t>16</a:t>
            </a:r>
            <a:r>
              <a:rPr lang="en-US" altLang="en-US" sz="2400" dirty="0"/>
              <a:t>.</a:t>
            </a:r>
          </a:p>
          <a:p>
            <a:pPr lvl="1">
              <a:spcBef>
                <a:spcPct val="10000"/>
              </a:spcBef>
            </a:pPr>
            <a:r>
              <a:rPr lang="en-US" altLang="en-US" sz="2400" dirty="0"/>
              <a:t>The decimal number 26 is 1A</a:t>
            </a:r>
            <a:r>
              <a:rPr lang="en-US" altLang="en-US" sz="2400" baseline="-25000" dirty="0"/>
              <a:t>16</a:t>
            </a:r>
            <a:r>
              <a:rPr lang="en-US" altLang="en-US" sz="2400" dirty="0"/>
              <a:t>.</a:t>
            </a:r>
          </a:p>
          <a:p>
            <a:pPr>
              <a:spcBef>
                <a:spcPct val="10000"/>
              </a:spcBef>
            </a:pPr>
            <a:r>
              <a:rPr lang="en-US" altLang="en-US" sz="2600" dirty="0"/>
              <a:t>It is easy to convert between base 16 and base 2, because 16 = 2</a:t>
            </a:r>
            <a:r>
              <a:rPr lang="en-US" altLang="en-US" sz="2600" baseline="30000" dirty="0"/>
              <a:t>4</a:t>
            </a:r>
            <a:r>
              <a:rPr lang="en-US" altLang="en-US" sz="2600" dirty="0"/>
              <a:t>.</a:t>
            </a:r>
          </a:p>
          <a:p>
            <a:pPr>
              <a:spcBef>
                <a:spcPct val="10000"/>
              </a:spcBef>
            </a:pPr>
            <a:r>
              <a:rPr lang="en-US" altLang="en-US" sz="2600" dirty="0"/>
              <a:t>Thus, to convert from binary to hexadecimal, all we need to do is group the binary digits into groups of four.</a:t>
            </a:r>
          </a:p>
          <a:p>
            <a:pPr>
              <a:spcBef>
                <a:spcPct val="10000"/>
              </a:spcBef>
            </a:pPr>
            <a:r>
              <a:rPr lang="en-US" altLang="en-US" sz="2800" dirty="0">
                <a:solidFill>
                  <a:srgbClr val="000000"/>
                </a:solidFill>
              </a:rPr>
              <a:t>A group of four </a:t>
            </a:r>
            <a:r>
              <a:rPr lang="en-US" altLang="en-US" sz="2800" dirty="0" err="1" smtClean="0">
                <a:solidFill>
                  <a:srgbClr val="FF0000"/>
                </a:solidFill>
              </a:rPr>
              <a:t>hexa</a:t>
            </a:r>
            <a:r>
              <a:rPr lang="en-US" altLang="en-US" sz="2800" dirty="0" smtClean="0">
                <a:solidFill>
                  <a:srgbClr val="000000"/>
                </a:solidFill>
              </a:rPr>
              <a:t>-digits </a:t>
            </a:r>
            <a:r>
              <a:rPr lang="en-US" altLang="en-US" sz="2800" dirty="0">
                <a:solidFill>
                  <a:srgbClr val="000000"/>
                </a:solidFill>
              </a:rPr>
              <a:t>is called a hextet.</a:t>
            </a:r>
            <a:endParaRPr lang="en-US" altLang="en-US" sz="2600" dirty="0"/>
          </a:p>
          <a:p>
            <a:pPr>
              <a:spcBef>
                <a:spcPct val="10000"/>
              </a:spcBef>
            </a:pPr>
            <a:endParaRPr lang="en-US" altLang="en-US" sz="2800" baseline="-25000" dirty="0"/>
          </a:p>
        </p:txBody>
      </p:sp>
      <p:sp>
        <p:nvSpPr>
          <p:cNvPr id="7" name="Rectangle 1033">
            <a:extLst>
              <a:ext uri="{FF2B5EF4-FFF2-40B4-BE49-F238E27FC236}">
                <a16:creationId xmlns="" xmlns:a16="http://schemas.microsoft.com/office/drawing/2014/main" id="{FBBB9207-AFA8-454F-96E5-964C753ABEEB}"/>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2.3 Converting Between Bases (18 of 19)</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3"/>
          <p:cNvSpPr>
            <a:spLocks noGrp="1" noChangeArrowheads="1"/>
          </p:cNvSpPr>
          <p:nvPr>
            <p:ph idx="1"/>
          </p:nvPr>
        </p:nvSpPr>
        <p:spPr>
          <a:noFill/>
          <a:extLst>
            <a:ext uri="{909E8E84-426E-40dd-AFC4-6F175D3DCCD1}">
              <a14:hiddenFill xmlns:a14="http://schemas.microsoft.com/office/drawing/2010/main">
                <a:solidFill>
                  <a:schemeClr val="bg1"/>
                </a:solidFill>
              </a14:hiddenFill>
            </a:ext>
          </a:extLst>
        </p:spPr>
        <p:txBody>
          <a:bodyPr/>
          <a:lstStyle/>
          <a:p>
            <a:pPr>
              <a:spcBef>
                <a:spcPct val="40000"/>
              </a:spcBef>
            </a:pPr>
            <a:r>
              <a:rPr lang="en-US" altLang="en-US" sz="2800" dirty="0"/>
              <a:t>Using groups of hextets, the binary number 11010100011011</a:t>
            </a:r>
            <a:r>
              <a:rPr lang="en-US" altLang="en-US" sz="2800" baseline="-25000" dirty="0"/>
              <a:t>2</a:t>
            </a:r>
            <a:r>
              <a:rPr lang="en-US" altLang="en-US" sz="2800" dirty="0"/>
              <a:t> (= 13595</a:t>
            </a:r>
            <a:r>
              <a:rPr lang="en-US" altLang="en-US" sz="2800" baseline="-25000" dirty="0"/>
              <a:t>10</a:t>
            </a:r>
            <a:r>
              <a:rPr lang="en-US" altLang="en-US" sz="2800" dirty="0"/>
              <a:t>) in hexadecimal is:</a:t>
            </a:r>
          </a:p>
          <a:p>
            <a:pPr>
              <a:spcBef>
                <a:spcPct val="40000"/>
              </a:spcBef>
            </a:pPr>
            <a:endParaRPr lang="en-US" altLang="en-US" sz="2600" dirty="0"/>
          </a:p>
          <a:p>
            <a:pPr>
              <a:spcBef>
                <a:spcPct val="40000"/>
              </a:spcBef>
            </a:pPr>
            <a:endParaRPr lang="en-US" altLang="en-US" sz="2600" dirty="0"/>
          </a:p>
          <a:p>
            <a:pPr>
              <a:spcBef>
                <a:spcPct val="40000"/>
              </a:spcBef>
            </a:pPr>
            <a:r>
              <a:rPr lang="en-US" altLang="en-US" sz="2800" dirty="0"/>
              <a:t>Octal (base 8) values are derived from binary by using groups of three bits (8 = 2</a:t>
            </a:r>
            <a:r>
              <a:rPr lang="en-US" altLang="en-US" sz="2800" baseline="30000" dirty="0"/>
              <a:t>3</a:t>
            </a:r>
            <a:r>
              <a:rPr lang="en-US" altLang="en-US" sz="2800" dirty="0"/>
              <a:t>):</a:t>
            </a:r>
          </a:p>
        </p:txBody>
      </p:sp>
      <p:sp>
        <p:nvSpPr>
          <p:cNvPr id="179204" name="Text Box 4"/>
          <p:cNvSpPr txBox="1">
            <a:spLocks noChangeArrowheads="1"/>
          </p:cNvSpPr>
          <p:nvPr/>
        </p:nvSpPr>
        <p:spPr bwMode="auto">
          <a:xfrm>
            <a:off x="533400" y="5766137"/>
            <a:ext cx="8153400" cy="10156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en-US" altLang="en-US" sz="2400" u="none" baseline="0" dirty="0">
                <a:solidFill>
                  <a:srgbClr val="000000"/>
                </a:solidFill>
                <a:latin typeface="+mj-lt"/>
              </a:rPr>
              <a:t>Octal was very useful when computers used six-bit words</a:t>
            </a:r>
            <a:r>
              <a:rPr lang="en-US" altLang="en-US" sz="2400" u="none" baseline="0" dirty="0" smtClean="0">
                <a:solidFill>
                  <a:srgbClr val="000000"/>
                </a:solidFill>
                <a:latin typeface="+mj-lt"/>
              </a:rPr>
              <a:t>.</a:t>
            </a:r>
          </a:p>
          <a:p>
            <a:pPr>
              <a:spcBef>
                <a:spcPct val="50000"/>
              </a:spcBef>
            </a:pPr>
            <a:r>
              <a:rPr lang="en-US" altLang="en-US" sz="2400" u="none" baseline="0" dirty="0" smtClean="0">
                <a:solidFill>
                  <a:srgbClr val="FF0000"/>
                </a:solidFill>
                <a:latin typeface="+mj-lt"/>
              </a:rPr>
              <a:t>And now for </a:t>
            </a:r>
            <a:r>
              <a:rPr lang="en-US" altLang="en-US" sz="2400" u="none" baseline="0" dirty="0" err="1" smtClean="0">
                <a:solidFill>
                  <a:srgbClr val="FF0000"/>
                </a:solidFill>
                <a:latin typeface="+mj-lt"/>
              </a:rPr>
              <a:t>unicode</a:t>
            </a:r>
            <a:r>
              <a:rPr lang="en-US" altLang="en-US" sz="2400" u="none" baseline="0" dirty="0" smtClean="0">
                <a:solidFill>
                  <a:srgbClr val="FF0000"/>
                </a:solidFill>
                <a:latin typeface="+mj-lt"/>
              </a:rPr>
              <a:t> characters of type: \3nn\2nn</a:t>
            </a:r>
            <a:endParaRPr lang="en-US" altLang="en-US" sz="2400" u="none" baseline="0" dirty="0">
              <a:solidFill>
                <a:srgbClr val="FF0000"/>
              </a:solidFill>
              <a:latin typeface="+mj-lt"/>
            </a:endParaRPr>
          </a:p>
        </p:txBody>
      </p:sp>
      <p:sp>
        <p:nvSpPr>
          <p:cNvPr id="179209" name="Text Box 9"/>
          <p:cNvSpPr txBox="1">
            <a:spLocks noChangeArrowheads="1"/>
          </p:cNvSpPr>
          <p:nvPr/>
        </p:nvSpPr>
        <p:spPr bwMode="auto">
          <a:xfrm>
            <a:off x="5638800" y="2819400"/>
            <a:ext cx="2895600" cy="10156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en-US" altLang="en-US" u="none" baseline="0" dirty="0">
                <a:solidFill>
                  <a:srgbClr val="000000"/>
                </a:solidFill>
                <a:latin typeface="+mj-lt"/>
              </a:rPr>
              <a:t>If the number of bits is not a multiple of 4, pad on the left with zeros.</a:t>
            </a:r>
          </a:p>
        </p:txBody>
      </p:sp>
      <p:sp>
        <p:nvSpPr>
          <p:cNvPr id="11" name="Rectangle 1033">
            <a:extLst>
              <a:ext uri="{FF2B5EF4-FFF2-40B4-BE49-F238E27FC236}">
                <a16:creationId xmlns="" xmlns:a16="http://schemas.microsoft.com/office/drawing/2014/main" id="{04A8DDCE-2E8D-544E-8812-009ED2F54192}"/>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2.3 Converting Between Bases (19 of 19)</a:t>
            </a:r>
          </a:p>
        </p:txBody>
      </p:sp>
      <p:pic>
        <p:nvPicPr>
          <p:cNvPr id="3" name="Picture 2">
            <a:extLst>
              <a:ext uri="{FF2B5EF4-FFF2-40B4-BE49-F238E27FC236}">
                <a16:creationId xmlns="" xmlns:a16="http://schemas.microsoft.com/office/drawing/2014/main" id="{BD700CD8-6149-D544-8FB6-EAE7A90AC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2971800"/>
            <a:ext cx="3657600" cy="901700"/>
          </a:xfrm>
          <a:prstGeom prst="rect">
            <a:avLst/>
          </a:prstGeom>
        </p:spPr>
      </p:pic>
      <p:pic>
        <p:nvPicPr>
          <p:cNvPr id="5" name="Picture 4">
            <a:extLst>
              <a:ext uri="{FF2B5EF4-FFF2-40B4-BE49-F238E27FC236}">
                <a16:creationId xmlns="" xmlns:a16="http://schemas.microsoft.com/office/drawing/2014/main" id="{84F20A1D-1576-794D-BCB7-8D9AFD48AD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400" y="4953000"/>
            <a:ext cx="3632200" cy="889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1026"/>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 of 35)</a:t>
            </a:r>
          </a:p>
        </p:txBody>
      </p:sp>
      <p:sp>
        <p:nvSpPr>
          <p:cNvPr id="181251" name="Rectangle 1027"/>
          <p:cNvSpPr>
            <a:spLocks noGrp="1" noChangeArrowheads="1"/>
          </p:cNvSpPr>
          <p:nvPr>
            <p:ph idx="1"/>
          </p:nvPr>
        </p:nvSpPr>
        <p:spPr/>
        <p:txBody>
          <a:bodyPr>
            <a:normAutofit fontScale="85000" lnSpcReduction="20000"/>
          </a:bodyPr>
          <a:lstStyle/>
          <a:p>
            <a:r>
              <a:rPr lang="en-US" altLang="en-US" dirty="0"/>
              <a:t>The conversions we have so far presented have involved only unsigned numbers.</a:t>
            </a:r>
          </a:p>
          <a:p>
            <a:r>
              <a:rPr lang="en-US" altLang="en-US" dirty="0"/>
              <a:t>To represent signed integers, computer systems allocate the high-order bit to indicate the sign of a number.</a:t>
            </a:r>
          </a:p>
          <a:p>
            <a:pPr lvl="1"/>
            <a:r>
              <a:rPr lang="en-US" altLang="en-US" dirty="0"/>
              <a:t>The high-order bit is the leftmost bit. It is also called the most significant bit.</a:t>
            </a:r>
          </a:p>
          <a:p>
            <a:pPr lvl="1"/>
            <a:r>
              <a:rPr lang="en-US" altLang="en-US" dirty="0"/>
              <a:t>0 is used to indicate a positive number; 1 indicates a negative number.</a:t>
            </a:r>
          </a:p>
          <a:p>
            <a:r>
              <a:rPr lang="en-US" altLang="en-US" dirty="0"/>
              <a:t>The remaining bits contain the value of the number (but this can be interpreted different ways).</a:t>
            </a: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1" name="Rectangle 7"/>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 of 35)</a:t>
            </a:r>
          </a:p>
        </p:txBody>
      </p:sp>
      <p:sp>
        <p:nvSpPr>
          <p:cNvPr id="185347" name="Rectangle 3"/>
          <p:cNvSpPr>
            <a:spLocks noGrp="1" noChangeArrowheads="1"/>
          </p:cNvSpPr>
          <p:nvPr>
            <p:ph idx="1"/>
          </p:nvPr>
        </p:nvSpPr>
        <p:spPr/>
        <p:txBody>
          <a:bodyPr>
            <a:normAutofit fontScale="92500" lnSpcReduction="10000"/>
          </a:bodyPr>
          <a:lstStyle/>
          <a:p>
            <a:r>
              <a:rPr lang="en-US" altLang="en-US" dirty="0"/>
              <a:t>There </a:t>
            </a:r>
            <a:r>
              <a:rPr lang="en-US" altLang="en-US" dirty="0" smtClean="0"/>
              <a:t>are </a:t>
            </a:r>
            <a:r>
              <a:rPr lang="en-US" altLang="en-US" dirty="0" smtClean="0">
                <a:solidFill>
                  <a:srgbClr val="FF0000"/>
                </a:solidFill>
              </a:rPr>
              <a:t>more than </a:t>
            </a:r>
            <a:r>
              <a:rPr lang="en-US" altLang="en-US" dirty="0"/>
              <a:t>three ways in which signed binary integers may be expressed:  </a:t>
            </a:r>
          </a:p>
          <a:p>
            <a:pPr lvl="1"/>
            <a:r>
              <a:rPr lang="en-US" altLang="en-US" dirty="0"/>
              <a:t>Signed magnitude </a:t>
            </a:r>
          </a:p>
          <a:p>
            <a:pPr lvl="1"/>
            <a:r>
              <a:rPr lang="en-US" altLang="en-US" dirty="0"/>
              <a:t>One’s complement</a:t>
            </a:r>
          </a:p>
          <a:p>
            <a:pPr lvl="1"/>
            <a:r>
              <a:rPr lang="en-US" altLang="en-US" dirty="0"/>
              <a:t>Two’s complement</a:t>
            </a:r>
          </a:p>
          <a:p>
            <a:r>
              <a:rPr lang="en-US" altLang="en-US" dirty="0"/>
              <a:t>In an 8-bit word, </a:t>
            </a:r>
            <a:r>
              <a:rPr lang="en-US" altLang="en-US" i="1" dirty="0"/>
              <a:t>signed magnitude </a:t>
            </a:r>
            <a:r>
              <a:rPr lang="en-US" altLang="en-US" dirty="0"/>
              <a:t>representation places the absolute value of the number in the 7 bits to the right of the sign bit.</a:t>
            </a: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3" name="Rectangle 7"/>
          <p:cNvSpPr>
            <a:spLocks noGrp="1" noChangeArrowheads="1"/>
          </p:cNvSpPr>
          <p:nvPr>
            <p:ph type="title"/>
          </p:nvPr>
        </p:nvSpPr>
        <p:spPr/>
        <p:txBody>
          <a:bodyPr/>
          <a:lstStyle/>
          <a:p>
            <a:r>
              <a:rPr lang="en-US" altLang="en-US" dirty="0"/>
              <a:t>Objectives (2 of 2)</a:t>
            </a:r>
          </a:p>
        </p:txBody>
      </p:sp>
      <p:sp>
        <p:nvSpPr>
          <p:cNvPr id="388099" name="Rectangle 3"/>
          <p:cNvSpPr>
            <a:spLocks noGrp="1" noChangeArrowheads="1"/>
          </p:cNvSpPr>
          <p:nvPr>
            <p:ph idx="1"/>
          </p:nvPr>
        </p:nvSpPr>
        <p:spPr/>
        <p:txBody>
          <a:bodyPr/>
          <a:lstStyle/>
          <a:p>
            <a:r>
              <a:rPr lang="en-US" altLang="en-US" dirty="0"/>
              <a:t>Understand the fundamental concepts of floating-point representation.</a:t>
            </a:r>
          </a:p>
          <a:p>
            <a:r>
              <a:rPr lang="en-US" altLang="en-US" dirty="0"/>
              <a:t>Gain familiarity with the most popular character codes.</a:t>
            </a:r>
          </a:p>
          <a:p>
            <a:r>
              <a:rPr lang="en-US" altLang="en-US" dirty="0"/>
              <a:t>Understand the concepts of error detecting and correcting codes.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7" name="Rectangle 5"/>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 of 35)</a:t>
            </a:r>
          </a:p>
        </p:txBody>
      </p:sp>
      <p:sp>
        <p:nvSpPr>
          <p:cNvPr id="187395" name="Rectangle 3"/>
          <p:cNvSpPr>
            <a:spLocks noGrp="1" noChangeArrowheads="1"/>
          </p:cNvSpPr>
          <p:nvPr>
            <p:ph idx="1"/>
          </p:nvPr>
        </p:nvSpPr>
        <p:spPr/>
        <p:txBody>
          <a:bodyPr>
            <a:normAutofit fontScale="85000" lnSpcReduction="10000"/>
          </a:bodyPr>
          <a:lstStyle/>
          <a:p>
            <a:r>
              <a:rPr lang="en-US" altLang="en-US" dirty="0"/>
              <a:t>For example, in 8-bit signed magnitude representation:</a:t>
            </a:r>
          </a:p>
          <a:p>
            <a:pPr lvl="1"/>
            <a:r>
              <a:rPr lang="en-US" altLang="en-US" dirty="0"/>
              <a:t>   +3 is:	</a:t>
            </a:r>
            <a:r>
              <a:rPr lang="en-US" altLang="en-US" b="1" dirty="0">
                <a:latin typeface="Courier New" panose="02070309020205020404" pitchFamily="49" charset="0"/>
                <a:cs typeface="Courier New" panose="02070309020205020404" pitchFamily="49" charset="0"/>
              </a:rPr>
              <a:t>00000011</a:t>
            </a:r>
          </a:p>
          <a:p>
            <a:pPr lvl="1"/>
            <a:r>
              <a:rPr lang="en-US" altLang="en-US" dirty="0"/>
              <a:t>   </a:t>
            </a:r>
            <a:r>
              <a:rPr lang="en-US" dirty="0"/>
              <a:t>–</a:t>
            </a:r>
            <a:r>
              <a:rPr lang="en-US" altLang="en-US" dirty="0"/>
              <a:t>3 is:</a:t>
            </a:r>
            <a:r>
              <a:rPr lang="en-US" altLang="en-US" b="1" dirty="0">
                <a:latin typeface="Courier New" panose="02070309020205020404" pitchFamily="49" charset="0"/>
                <a:cs typeface="Courier New" panose="02070309020205020404" pitchFamily="49" charset="0"/>
              </a:rPr>
              <a:t>	10000011</a:t>
            </a:r>
          </a:p>
          <a:p>
            <a:r>
              <a:rPr lang="en-US" altLang="en-US" dirty="0"/>
              <a:t>Computers perform arithmetic operations on signed magnitude numbers in much the same way as humans carry out pencil and paper arithmetic.</a:t>
            </a:r>
          </a:p>
          <a:p>
            <a:pPr lvl="1"/>
            <a:r>
              <a:rPr lang="en-US" altLang="en-US" dirty="0"/>
              <a:t>Humans often ignore the signs of the operands while performing a calculation, applying the appropriate sign after the calculation is complete.</a:t>
            </a:r>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6" name="Rectangle 6"/>
          <p:cNvSpPr>
            <a:spLocks noGrp="1" noChangeArrowheads="1"/>
          </p:cNvSpPr>
          <p:nvPr>
            <p:ph type="title"/>
          </p:nvPr>
        </p:nvSpPr>
        <p:spPr/>
        <p:txBody>
          <a:bodyPr>
            <a:normAutofit fontScale="90000"/>
          </a:bodyPr>
          <a:lstStyle/>
          <a:p>
            <a:r>
              <a:rPr lang="en-US" altLang="en-US" dirty="0"/>
              <a:t>2.4 Signed Integer Representation (4 of 35)</a:t>
            </a:r>
          </a:p>
        </p:txBody>
      </p:sp>
      <p:sp>
        <p:nvSpPr>
          <p:cNvPr id="189443" name="Rectangle 3"/>
          <p:cNvSpPr>
            <a:spLocks noGrp="1" noChangeArrowheads="1"/>
          </p:cNvSpPr>
          <p:nvPr>
            <p:ph idx="1"/>
          </p:nvPr>
        </p:nvSpPr>
        <p:spPr/>
        <p:txBody>
          <a:bodyPr>
            <a:normAutofit lnSpcReduction="10000"/>
          </a:bodyPr>
          <a:lstStyle/>
          <a:p>
            <a:r>
              <a:rPr lang="en-US" altLang="en-US" dirty="0"/>
              <a:t>Binary addition is as easy as it gets. You need to know only four rules:	</a:t>
            </a:r>
          </a:p>
          <a:p>
            <a:pPr marL="457200" lvl="1" indent="0">
              <a:buNone/>
            </a:pPr>
            <a:r>
              <a:rPr lang="en-US" altLang="en-US" b="1" dirty="0">
                <a:latin typeface="Courier New" panose="02070309020205020404" pitchFamily="49" charset="0"/>
                <a:cs typeface="Courier New" panose="02070309020205020404" pitchFamily="49" charset="0"/>
              </a:rPr>
              <a:t>	0 + 0 =  0	   0 + 1 =  1</a:t>
            </a:r>
          </a:p>
          <a:p>
            <a:pPr marL="457200" lvl="1" indent="0">
              <a:buNone/>
            </a:pPr>
            <a:r>
              <a:rPr lang="en-US" altLang="en-US" b="1" dirty="0">
                <a:latin typeface="Courier New" panose="02070309020205020404" pitchFamily="49" charset="0"/>
                <a:cs typeface="Courier New" panose="02070309020205020404" pitchFamily="49" charset="0"/>
              </a:rPr>
              <a:t>	1 + 0 =  1	   1 + 1 = 10</a:t>
            </a:r>
          </a:p>
          <a:p>
            <a:r>
              <a:rPr lang="en-US" altLang="en-US" dirty="0"/>
              <a:t>The simplicity of this system makes it possible for digital circuits to carry out arithmetic operations.</a:t>
            </a:r>
          </a:p>
          <a:p>
            <a:pPr lvl="1"/>
            <a:r>
              <a:rPr lang="en-US" altLang="en-US" dirty="0"/>
              <a:t>We will describe these circuits in Chapter 3.</a:t>
            </a:r>
          </a:p>
        </p:txBody>
      </p:sp>
      <p:sp>
        <p:nvSpPr>
          <p:cNvPr id="189444" name="Text Box 4"/>
          <p:cNvSpPr txBox="1">
            <a:spLocks noChangeArrowheads="1"/>
          </p:cNvSpPr>
          <p:nvPr/>
        </p:nvSpPr>
        <p:spPr bwMode="auto">
          <a:xfrm>
            <a:off x="1371600" y="5486400"/>
            <a:ext cx="7467600" cy="762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en-US" altLang="en-US" sz="2200" u="none" baseline="0" dirty="0">
                <a:solidFill>
                  <a:srgbClr val="000000"/>
                </a:solidFill>
                <a:latin typeface="+mj-lt"/>
              </a:rPr>
              <a:t>Let’s see how the addition rules work with signed magnitude numbers . . .</a:t>
            </a:r>
            <a:endParaRPr lang="en-US" altLang="en-US" sz="2400" u="none" baseline="0" dirty="0">
              <a:solidFill>
                <a:srgbClr val="000000"/>
              </a:solidFill>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3" name="Rectangle 7"/>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(5 of 35)</a:t>
            </a:r>
          </a:p>
        </p:txBody>
      </p:sp>
      <p:sp>
        <p:nvSpPr>
          <p:cNvPr id="183299" name="Rectangle 3"/>
          <p:cNvSpPr>
            <a:spLocks noGrp="1" noChangeArrowheads="1"/>
          </p:cNvSpPr>
          <p:nvPr>
            <p:ph idx="1"/>
          </p:nvPr>
        </p:nvSpPr>
        <p:spPr>
          <a:xfrm>
            <a:off x="685800" y="1828800"/>
            <a:ext cx="3886200" cy="4114800"/>
          </a:xfrm>
        </p:spPr>
        <p:txBody>
          <a:bodyPr>
            <a:normAutofit fontScale="85000" lnSpcReduction="20000"/>
          </a:bodyPr>
          <a:lstStyle/>
          <a:p>
            <a:r>
              <a:rPr lang="en-US" altLang="en-US" dirty="0"/>
              <a:t>Example:</a:t>
            </a:r>
          </a:p>
          <a:p>
            <a:pPr lvl="1"/>
            <a:r>
              <a:rPr lang="en-US" altLang="en-US" dirty="0"/>
              <a:t>Using signed magnitude binary arithmetic, find the sum of 75 and 46.</a:t>
            </a:r>
          </a:p>
          <a:p>
            <a:r>
              <a:rPr lang="en-US" altLang="en-US" dirty="0"/>
              <a:t>First, convert 75 and 46 to binary, and arrange as a sum, but separate the (positive) sign bits from the magnitude bits.</a:t>
            </a:r>
          </a:p>
        </p:txBody>
      </p:sp>
      <p:pic>
        <p:nvPicPr>
          <p:cNvPr id="3" name="Picture 2">
            <a:extLst>
              <a:ext uri="{FF2B5EF4-FFF2-40B4-BE49-F238E27FC236}">
                <a16:creationId xmlns="" xmlns:a16="http://schemas.microsoft.com/office/drawing/2014/main" id="{30C2B6C3-9244-EB4A-9B45-BD1D35821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752600"/>
            <a:ext cx="3124200" cy="2019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6" name="Rectangle 8"/>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(6 of 35)</a:t>
            </a:r>
          </a:p>
        </p:txBody>
      </p:sp>
      <p:sp>
        <p:nvSpPr>
          <p:cNvPr id="191491" name="Rectangle 3"/>
          <p:cNvSpPr>
            <a:spLocks noGrp="1" noChangeArrowheads="1"/>
          </p:cNvSpPr>
          <p:nvPr>
            <p:ph idx="1"/>
          </p:nvPr>
        </p:nvSpPr>
        <p:spPr>
          <a:xfrm>
            <a:off x="685800" y="1828800"/>
            <a:ext cx="4114800" cy="4114800"/>
          </a:xfrm>
        </p:spPr>
        <p:txBody>
          <a:bodyPr>
            <a:normAutofit fontScale="92500" lnSpcReduction="20000"/>
          </a:bodyPr>
          <a:lstStyle/>
          <a:p>
            <a:r>
              <a:rPr lang="en-US" altLang="en-US" dirty="0"/>
              <a:t>Example:</a:t>
            </a:r>
          </a:p>
          <a:p>
            <a:pPr lvl="1"/>
            <a:r>
              <a:rPr lang="en-US" altLang="en-US" dirty="0"/>
              <a:t>Using signed magnitude binary arithmetic, find the sum of 75 and 46.</a:t>
            </a:r>
          </a:p>
          <a:p>
            <a:r>
              <a:rPr lang="en-US" altLang="en-US" dirty="0"/>
              <a:t>Just as in decimal arithmetic, we find the sum starting with the rightmost bit and work left.</a:t>
            </a:r>
          </a:p>
        </p:txBody>
      </p:sp>
      <p:pic>
        <p:nvPicPr>
          <p:cNvPr id="5" name="Picture 4">
            <a:extLst>
              <a:ext uri="{FF2B5EF4-FFF2-40B4-BE49-F238E27FC236}">
                <a16:creationId xmlns="" xmlns:a16="http://schemas.microsoft.com/office/drawing/2014/main" id="{2C9A1097-F501-DC43-8064-B0DF2AF188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828800"/>
            <a:ext cx="3111500" cy="2032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43" name="Rectangle 1031"/>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(7 of 35)</a:t>
            </a:r>
          </a:p>
        </p:txBody>
      </p:sp>
      <p:sp>
        <p:nvSpPr>
          <p:cNvPr id="193540" name="Rectangle 1028"/>
          <p:cNvSpPr>
            <a:spLocks noGrp="1" noChangeArrowheads="1"/>
          </p:cNvSpPr>
          <p:nvPr>
            <p:ph idx="1"/>
          </p:nvPr>
        </p:nvSpPr>
        <p:spPr>
          <a:xfrm>
            <a:off x="685800" y="1828800"/>
            <a:ext cx="4267200" cy="4114800"/>
          </a:xfrm>
        </p:spPr>
        <p:txBody>
          <a:bodyPr>
            <a:normAutofit lnSpcReduction="10000"/>
          </a:bodyPr>
          <a:lstStyle/>
          <a:p>
            <a:r>
              <a:rPr lang="en-US" altLang="en-US" dirty="0"/>
              <a:t>Example:</a:t>
            </a:r>
          </a:p>
          <a:p>
            <a:pPr lvl="1"/>
            <a:r>
              <a:rPr lang="en-US" altLang="en-US" dirty="0"/>
              <a:t>Using signed magnitude binary arithmetic, find the sum of 75 and 46.</a:t>
            </a:r>
          </a:p>
          <a:p>
            <a:r>
              <a:rPr lang="en-US" altLang="en-US" dirty="0"/>
              <a:t>In the second bit, we have a carry, so we note it above the third bit.</a:t>
            </a:r>
          </a:p>
        </p:txBody>
      </p:sp>
      <p:pic>
        <p:nvPicPr>
          <p:cNvPr id="3" name="Picture 2">
            <a:extLst>
              <a:ext uri="{FF2B5EF4-FFF2-40B4-BE49-F238E27FC236}">
                <a16:creationId xmlns="" xmlns:a16="http://schemas.microsoft.com/office/drawing/2014/main" id="{65B7A8B0-E8F4-D145-B95F-6E30B9A48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1905000"/>
            <a:ext cx="3098800" cy="2032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92" name="Rectangle 1032"/>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(8 of 35)</a:t>
            </a:r>
          </a:p>
        </p:txBody>
      </p:sp>
      <p:sp>
        <p:nvSpPr>
          <p:cNvPr id="195588" name="Rectangle 1028"/>
          <p:cNvSpPr>
            <a:spLocks noGrp="1" noChangeArrowheads="1"/>
          </p:cNvSpPr>
          <p:nvPr>
            <p:ph idx="1"/>
          </p:nvPr>
        </p:nvSpPr>
        <p:spPr>
          <a:xfrm>
            <a:off x="685800" y="1828800"/>
            <a:ext cx="3657600" cy="4114800"/>
          </a:xfrm>
        </p:spPr>
        <p:txBody>
          <a:bodyPr>
            <a:normAutofit lnSpcReduction="10000"/>
          </a:bodyPr>
          <a:lstStyle/>
          <a:p>
            <a:r>
              <a:rPr lang="en-US" altLang="en-US" dirty="0"/>
              <a:t>Example:</a:t>
            </a:r>
          </a:p>
          <a:p>
            <a:pPr lvl="1"/>
            <a:r>
              <a:rPr lang="en-US" altLang="en-US" dirty="0"/>
              <a:t>Using signed magnitude binary arithmetic, find the sum of 75 and 46.</a:t>
            </a:r>
          </a:p>
          <a:p>
            <a:r>
              <a:rPr lang="en-US" altLang="en-US" dirty="0"/>
              <a:t>The third and fourth bits also give us carries.</a:t>
            </a:r>
          </a:p>
        </p:txBody>
      </p:sp>
      <p:pic>
        <p:nvPicPr>
          <p:cNvPr id="3" name="Picture 2">
            <a:extLst>
              <a:ext uri="{FF2B5EF4-FFF2-40B4-BE49-F238E27FC236}">
                <a16:creationId xmlns="" xmlns:a16="http://schemas.microsoft.com/office/drawing/2014/main" id="{54142267-B15A-5B43-A643-7C1A1C05B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2057400"/>
            <a:ext cx="3098800" cy="2006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40" name="Rectangle 8"/>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(9 of 35)</a:t>
            </a:r>
          </a:p>
        </p:txBody>
      </p:sp>
      <p:sp>
        <p:nvSpPr>
          <p:cNvPr id="197636" name="Rectangle 4"/>
          <p:cNvSpPr>
            <a:spLocks noGrp="1" noChangeArrowheads="1"/>
          </p:cNvSpPr>
          <p:nvPr>
            <p:ph idx="1"/>
          </p:nvPr>
        </p:nvSpPr>
        <p:spPr>
          <a:xfrm>
            <a:off x="685800" y="1828800"/>
            <a:ext cx="3505200" cy="4114800"/>
          </a:xfrm>
        </p:spPr>
        <p:txBody>
          <a:bodyPr>
            <a:normAutofit fontScale="92500" lnSpcReduction="10000"/>
          </a:bodyPr>
          <a:lstStyle/>
          <a:p>
            <a:r>
              <a:rPr lang="en-US" altLang="en-US" dirty="0"/>
              <a:t>Example:</a:t>
            </a:r>
          </a:p>
          <a:p>
            <a:pPr lvl="1"/>
            <a:r>
              <a:rPr lang="en-US" altLang="en-US" dirty="0"/>
              <a:t>Using signed magnitude binary arithmetic, find the sum of 75 and 46.</a:t>
            </a:r>
          </a:p>
          <a:p>
            <a:r>
              <a:rPr lang="en-US" altLang="en-US" dirty="0"/>
              <a:t>Once we have worked our way through all eight bits, we are done.</a:t>
            </a:r>
          </a:p>
        </p:txBody>
      </p:sp>
      <p:sp>
        <p:nvSpPr>
          <p:cNvPr id="197638" name="Rectangle 6"/>
          <p:cNvSpPr>
            <a:spLocks noChangeArrowheads="1"/>
          </p:cNvSpPr>
          <p:nvPr/>
        </p:nvSpPr>
        <p:spPr bwMode="auto">
          <a:xfrm>
            <a:off x="4419600" y="4114800"/>
            <a:ext cx="4419600"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In this example, we were careful to pick two values whose sum would fit into seven bits.  If that is not the case, we have a problem.</a:t>
            </a:r>
          </a:p>
        </p:txBody>
      </p:sp>
      <p:pic>
        <p:nvPicPr>
          <p:cNvPr id="3" name="Picture 2">
            <a:extLst>
              <a:ext uri="{FF2B5EF4-FFF2-40B4-BE49-F238E27FC236}">
                <a16:creationId xmlns="" xmlns:a16="http://schemas.microsoft.com/office/drawing/2014/main" id="{7DCE50C3-5906-9348-957D-4425E1FB7A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828800"/>
            <a:ext cx="3111500" cy="20320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8" name="Rectangle 1032"/>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(10 of 35)</a:t>
            </a:r>
          </a:p>
        </p:txBody>
      </p:sp>
      <p:sp>
        <p:nvSpPr>
          <p:cNvPr id="199684" name="Rectangle 1028"/>
          <p:cNvSpPr>
            <a:spLocks noGrp="1" noChangeArrowheads="1"/>
          </p:cNvSpPr>
          <p:nvPr>
            <p:ph idx="1"/>
          </p:nvPr>
        </p:nvSpPr>
        <p:spPr>
          <a:xfrm>
            <a:off x="685800" y="1828800"/>
            <a:ext cx="2667000" cy="4114800"/>
          </a:xfrm>
        </p:spPr>
        <p:txBody>
          <a:bodyPr>
            <a:normAutofit fontScale="70000" lnSpcReduction="20000"/>
          </a:bodyPr>
          <a:lstStyle/>
          <a:p>
            <a:r>
              <a:rPr lang="en-US" altLang="en-US" dirty="0"/>
              <a:t>Example:</a:t>
            </a:r>
          </a:p>
          <a:p>
            <a:pPr lvl="1"/>
            <a:r>
              <a:rPr lang="en-US" altLang="en-US" dirty="0"/>
              <a:t>Using signed magnitude binary arithmetic, find the sum of 107 and 46.</a:t>
            </a:r>
          </a:p>
          <a:p>
            <a:r>
              <a:rPr lang="en-US" altLang="en-US" dirty="0"/>
              <a:t>We see that the carry from the seventh bit </a:t>
            </a:r>
            <a:r>
              <a:rPr lang="en-US" altLang="en-US" i="1" dirty="0"/>
              <a:t>overflows</a:t>
            </a:r>
            <a:r>
              <a:rPr lang="en-US" altLang="en-US" dirty="0"/>
              <a:t> and is discarded, giving us the erroneous result:      107 + 46 = 25. </a:t>
            </a:r>
          </a:p>
        </p:txBody>
      </p:sp>
      <p:pic>
        <p:nvPicPr>
          <p:cNvPr id="3" name="Picture 2">
            <a:extLst>
              <a:ext uri="{FF2B5EF4-FFF2-40B4-BE49-F238E27FC236}">
                <a16:creationId xmlns="" xmlns:a16="http://schemas.microsoft.com/office/drawing/2014/main" id="{F348C0DC-7871-9343-8669-B0300AE985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209800"/>
            <a:ext cx="3263900" cy="2425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6" name="Rectangle 1032"/>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(11 of 35)</a:t>
            </a:r>
          </a:p>
        </p:txBody>
      </p:sp>
      <p:sp>
        <p:nvSpPr>
          <p:cNvPr id="201732" name="Rectangle 1028"/>
          <p:cNvSpPr>
            <a:spLocks noGrp="1" noChangeArrowheads="1"/>
          </p:cNvSpPr>
          <p:nvPr>
            <p:ph idx="1"/>
          </p:nvPr>
        </p:nvSpPr>
        <p:spPr>
          <a:xfrm>
            <a:off x="685800" y="1828800"/>
            <a:ext cx="4267200" cy="4114800"/>
          </a:xfrm>
        </p:spPr>
        <p:txBody>
          <a:bodyPr>
            <a:normAutofit fontScale="77500" lnSpcReduction="20000"/>
          </a:bodyPr>
          <a:lstStyle/>
          <a:p>
            <a:r>
              <a:rPr lang="en-US" altLang="en-US" dirty="0"/>
              <a:t>The signs in signed magnitude representation work just like the signs in pencil and paper arithmetic.</a:t>
            </a:r>
          </a:p>
          <a:p>
            <a:pPr lvl="1"/>
            <a:r>
              <a:rPr lang="en-US" altLang="en-US" dirty="0"/>
              <a:t>Example: Using signed magnitude binary arithmetic, find the sum of </a:t>
            </a:r>
            <a:r>
              <a:rPr lang="en-US" dirty="0"/>
              <a:t>–</a:t>
            </a:r>
            <a:r>
              <a:rPr lang="en-US" altLang="en-US" dirty="0"/>
              <a:t>46 and </a:t>
            </a:r>
            <a:r>
              <a:rPr lang="en-US" dirty="0"/>
              <a:t>–</a:t>
            </a:r>
            <a:r>
              <a:rPr lang="en-US" altLang="en-US" dirty="0"/>
              <a:t>25.</a:t>
            </a:r>
          </a:p>
          <a:p>
            <a:r>
              <a:rPr lang="en-US" altLang="en-US" dirty="0">
                <a:latin typeface="Arial" charset="0"/>
              </a:rPr>
              <a:t>Because the signs are the same, all we do is add the numbers and supply the negative sign when we are done.</a:t>
            </a:r>
          </a:p>
          <a:p>
            <a:pPr lvl="1"/>
            <a:endParaRPr lang="en-US" altLang="en-US" dirty="0"/>
          </a:p>
        </p:txBody>
      </p:sp>
      <p:pic>
        <p:nvPicPr>
          <p:cNvPr id="3" name="Picture 2">
            <a:extLst>
              <a:ext uri="{FF2B5EF4-FFF2-40B4-BE49-F238E27FC236}">
                <a16:creationId xmlns="" xmlns:a16="http://schemas.microsoft.com/office/drawing/2014/main" id="{C4603787-1DB8-B04C-ACE0-40DD3E60C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800" y="1981200"/>
            <a:ext cx="3263900" cy="2133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86" name="Rectangle 10"/>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(12 of 35)</a:t>
            </a:r>
          </a:p>
        </p:txBody>
      </p:sp>
      <p:sp>
        <p:nvSpPr>
          <p:cNvPr id="203779" name="Rectangle 3"/>
          <p:cNvSpPr>
            <a:spLocks noGrp="1" noChangeArrowheads="1"/>
          </p:cNvSpPr>
          <p:nvPr>
            <p:ph idx="1"/>
          </p:nvPr>
        </p:nvSpPr>
        <p:spPr>
          <a:xfrm>
            <a:off x="685800" y="1828800"/>
            <a:ext cx="3886200" cy="4114800"/>
          </a:xfrm>
        </p:spPr>
        <p:txBody>
          <a:bodyPr>
            <a:normAutofit fontScale="85000" lnSpcReduction="20000"/>
          </a:bodyPr>
          <a:lstStyle/>
          <a:p>
            <a:r>
              <a:rPr lang="en-US" altLang="en-US" dirty="0"/>
              <a:t>Mixed sign addition (or subtraction) is done the same way.</a:t>
            </a:r>
          </a:p>
          <a:p>
            <a:pPr lvl="1"/>
            <a:r>
              <a:rPr lang="en-US" altLang="en-US" dirty="0"/>
              <a:t>Example: Using signed magnitude binary arithmetic, find the sum of  46 and </a:t>
            </a:r>
            <a:r>
              <a:rPr lang="en-US" dirty="0"/>
              <a:t>–</a:t>
            </a:r>
            <a:r>
              <a:rPr lang="en-US" altLang="en-US" dirty="0"/>
              <a:t>25.</a:t>
            </a:r>
          </a:p>
          <a:p>
            <a:r>
              <a:rPr lang="en-US" altLang="en-US" sz="2600" dirty="0">
                <a:latin typeface="Arial" charset="0"/>
              </a:rPr>
              <a:t>The sign of the result gets the sign of the number that is larger.</a:t>
            </a:r>
          </a:p>
          <a:p>
            <a:pPr lvl="1"/>
            <a:r>
              <a:rPr lang="en-US" altLang="en-US" sz="2400" dirty="0"/>
              <a:t>Note the “borrows” from the second and sixth bits.</a:t>
            </a:r>
          </a:p>
        </p:txBody>
      </p:sp>
      <p:sp>
        <p:nvSpPr>
          <p:cNvPr id="203783" name="Rectangle 7"/>
          <p:cNvSpPr>
            <a:spLocks noChangeArrowheads="1"/>
          </p:cNvSpPr>
          <p:nvPr/>
        </p:nvSpPr>
        <p:spPr bwMode="auto">
          <a:xfrm>
            <a:off x="533400" y="4267200"/>
            <a:ext cx="7924800" cy="16002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endParaRPr lang="en-US" altLang="en-US" sz="2400" u="none" baseline="0" dirty="0">
              <a:latin typeface="+mj-lt"/>
            </a:endParaRPr>
          </a:p>
        </p:txBody>
      </p:sp>
      <p:pic>
        <p:nvPicPr>
          <p:cNvPr id="3" name="Picture 2">
            <a:extLst>
              <a:ext uri="{FF2B5EF4-FFF2-40B4-BE49-F238E27FC236}">
                <a16:creationId xmlns="" xmlns:a16="http://schemas.microsoft.com/office/drawing/2014/main" id="{83BD865F-A790-F944-A69B-5F198DFAF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1905000"/>
            <a:ext cx="3200400" cy="1943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a:t>2.1 Introduction (1 of 2)</a:t>
            </a:r>
          </a:p>
        </p:txBody>
      </p:sp>
      <p:sp>
        <p:nvSpPr>
          <p:cNvPr id="8195" name="Rectangle 3"/>
          <p:cNvSpPr>
            <a:spLocks noGrp="1" noChangeArrowheads="1"/>
          </p:cNvSpPr>
          <p:nvPr>
            <p:ph idx="1"/>
          </p:nvPr>
        </p:nvSpPr>
        <p:spPr/>
        <p:txBody>
          <a:bodyPr>
            <a:normAutofit fontScale="85000" lnSpcReduction="10000"/>
          </a:bodyPr>
          <a:lstStyle/>
          <a:p>
            <a:r>
              <a:rPr lang="en-US" altLang="en-US" dirty="0"/>
              <a:t>A </a:t>
            </a:r>
            <a:r>
              <a:rPr lang="en-US" altLang="en-US" i="1" dirty="0"/>
              <a:t>bit</a:t>
            </a:r>
            <a:r>
              <a:rPr lang="en-US" altLang="en-US" dirty="0"/>
              <a:t> is the most basic unit of information in a computer.</a:t>
            </a:r>
          </a:p>
          <a:p>
            <a:pPr lvl="1"/>
            <a:r>
              <a:rPr lang="en-US" altLang="en-US" dirty="0"/>
              <a:t>It is a state of “on” or “off” in a digital circuit.</a:t>
            </a:r>
          </a:p>
          <a:p>
            <a:pPr lvl="1"/>
            <a:r>
              <a:rPr lang="en-US" altLang="en-US" dirty="0"/>
              <a:t>Sometimes these states are “high” or “low” voltage instead of “on” or “off.”</a:t>
            </a:r>
          </a:p>
          <a:p>
            <a:r>
              <a:rPr lang="en-US" altLang="en-US" dirty="0"/>
              <a:t>A </a:t>
            </a:r>
            <a:r>
              <a:rPr lang="en-US" altLang="en-US" i="1" dirty="0"/>
              <a:t>byte</a:t>
            </a:r>
            <a:r>
              <a:rPr lang="en-US" altLang="en-US" dirty="0"/>
              <a:t> is a group of eight bits.</a:t>
            </a:r>
          </a:p>
          <a:p>
            <a:pPr lvl="1"/>
            <a:r>
              <a:rPr lang="en-US" altLang="en-US" dirty="0"/>
              <a:t>A byte is the smallest possible </a:t>
            </a:r>
            <a:r>
              <a:rPr lang="en-US" altLang="en-US" i="1" dirty="0"/>
              <a:t>addressable</a:t>
            </a:r>
            <a:r>
              <a:rPr lang="en-US" altLang="en-US" dirty="0"/>
              <a:t> unit of computer storage.</a:t>
            </a:r>
          </a:p>
          <a:p>
            <a:pPr lvl="1"/>
            <a:r>
              <a:rPr lang="en-US" altLang="en-US" dirty="0"/>
              <a:t>The term, “addressable,” means that a particular byte can be retrieved according to its location in memory.</a:t>
            </a:r>
          </a:p>
        </p:txBody>
      </p:sp>
    </p:spTree>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9" name="Rectangle 1029"/>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(13 of 35)</a:t>
            </a:r>
          </a:p>
        </p:txBody>
      </p:sp>
      <p:sp>
        <p:nvSpPr>
          <p:cNvPr id="205827" name="Rectangle 1027"/>
          <p:cNvSpPr>
            <a:spLocks noGrp="1" noChangeArrowheads="1"/>
          </p:cNvSpPr>
          <p:nvPr>
            <p:ph idx="1"/>
          </p:nvPr>
        </p:nvSpPr>
        <p:spPr/>
        <p:txBody>
          <a:bodyPr>
            <a:normAutofit fontScale="92500" lnSpcReduction="10000"/>
          </a:bodyPr>
          <a:lstStyle/>
          <a:p>
            <a:r>
              <a:rPr lang="en-US" altLang="en-US" dirty="0"/>
              <a:t>Signed magnitude representation is easy for people to understand, but it requires complicated computer hardware.</a:t>
            </a:r>
          </a:p>
          <a:p>
            <a:r>
              <a:rPr lang="en-US" altLang="en-US" dirty="0"/>
              <a:t>Another disadvantage of signed magnitude is that it allows two different representations for zero: positive zero and negative zero.</a:t>
            </a:r>
          </a:p>
          <a:p>
            <a:r>
              <a:rPr lang="en-US" altLang="en-US" dirty="0"/>
              <a:t>For these reasons (among others) computers systems employ </a:t>
            </a:r>
            <a:r>
              <a:rPr lang="en-US" altLang="en-US" i="1" dirty="0"/>
              <a:t>complement systems </a:t>
            </a:r>
            <a:r>
              <a:rPr lang="en-US" altLang="en-US" dirty="0"/>
              <a:t>for numeric value representation.</a:t>
            </a: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7" name="Rectangle 1029"/>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(14 of 35)</a:t>
            </a:r>
          </a:p>
        </p:txBody>
      </p:sp>
      <p:sp>
        <p:nvSpPr>
          <p:cNvPr id="7" name="Rectangle 1027">
            <a:extLst>
              <a:ext uri="{FF2B5EF4-FFF2-40B4-BE49-F238E27FC236}">
                <a16:creationId xmlns="" xmlns:a16="http://schemas.microsoft.com/office/drawing/2014/main" id="{C014B377-175A-CD45-BD3D-E37E9EC5ED38}"/>
              </a:ext>
            </a:extLst>
          </p:cNvPr>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lstStyle/>
          <a:p>
            <a:r>
              <a:rPr lang="en-US" altLang="en-US" sz="2600" dirty="0"/>
              <a:t>In complement systems, negative values are represented by some difference between a number and its base.</a:t>
            </a:r>
          </a:p>
          <a:p>
            <a:r>
              <a:rPr lang="en-US" altLang="en-US" sz="2600" dirty="0"/>
              <a:t>The </a:t>
            </a:r>
            <a:r>
              <a:rPr lang="en-US" altLang="en-US" sz="2600" i="1" dirty="0"/>
              <a:t>diminished radix complement</a:t>
            </a:r>
            <a:r>
              <a:rPr lang="en-US" altLang="en-US" sz="2600" dirty="0"/>
              <a:t> of a non-zero number </a:t>
            </a:r>
            <a:r>
              <a:rPr lang="en-US" altLang="en-US" sz="2600" i="1" dirty="0"/>
              <a:t>N</a:t>
            </a:r>
            <a:r>
              <a:rPr lang="en-US" altLang="en-US" sz="2600" dirty="0"/>
              <a:t> in base </a:t>
            </a:r>
            <a:r>
              <a:rPr lang="en-US" altLang="en-US" sz="2600" i="1" dirty="0"/>
              <a:t>r</a:t>
            </a:r>
            <a:r>
              <a:rPr lang="en-US" altLang="en-US" sz="2600" dirty="0"/>
              <a:t> with </a:t>
            </a:r>
            <a:r>
              <a:rPr lang="en-US" altLang="en-US" sz="2600" i="1" dirty="0"/>
              <a:t>d</a:t>
            </a:r>
            <a:r>
              <a:rPr lang="en-US" altLang="en-US" sz="2600" dirty="0"/>
              <a:t> digits is </a:t>
            </a:r>
            <a:r>
              <a:rPr lang="en-US" altLang="en-US" sz="2600" i="1" dirty="0"/>
              <a:t>(r</a:t>
            </a:r>
            <a:r>
              <a:rPr lang="en-US" altLang="en-US" sz="2600" i="1" baseline="30000" dirty="0"/>
              <a:t>d</a:t>
            </a:r>
            <a:r>
              <a:rPr lang="en-US" altLang="en-US" sz="2600" i="1" dirty="0"/>
              <a:t> – 1) – N</a:t>
            </a:r>
            <a:r>
              <a:rPr lang="en-US" altLang="en-US" sz="2600" dirty="0"/>
              <a:t> </a:t>
            </a:r>
          </a:p>
          <a:p>
            <a:r>
              <a:rPr lang="en-US" altLang="en-US" sz="2600" dirty="0"/>
              <a:t>In the binary system, this gives us </a:t>
            </a:r>
            <a:r>
              <a:rPr lang="en-US" altLang="en-US" sz="2600" i="1" dirty="0"/>
              <a:t>one’s complement</a:t>
            </a:r>
            <a:r>
              <a:rPr lang="en-US" altLang="en-US" sz="2600" dirty="0"/>
              <a:t>. It amounts to little more than flipping the bits of a binary number.</a:t>
            </a:r>
            <a:endParaRPr lang="en-US" altLang="en-US" sz="2800" dirty="0"/>
          </a:p>
        </p:txBody>
      </p:sp>
    </p:spTree>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5" name="Rectangle 5"/>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(15 of 35)</a:t>
            </a:r>
          </a:p>
        </p:txBody>
      </p:sp>
      <p:sp>
        <p:nvSpPr>
          <p:cNvPr id="209923" name="Rectangle 3"/>
          <p:cNvSpPr>
            <a:spLocks noGrp="1" noChangeArrowheads="1"/>
          </p:cNvSpPr>
          <p:nvPr>
            <p:ph idx="1"/>
          </p:nvPr>
        </p:nvSpPr>
        <p:spPr/>
        <p:txBody>
          <a:bodyPr>
            <a:normAutofit fontScale="85000" lnSpcReduction="20000"/>
          </a:bodyPr>
          <a:lstStyle/>
          <a:p>
            <a:r>
              <a:rPr lang="en-US" altLang="en-US" dirty="0"/>
              <a:t>For example, using 8-bit one’s complement representation:</a:t>
            </a:r>
          </a:p>
          <a:p>
            <a:pPr lvl="1"/>
            <a:r>
              <a:rPr lang="en-US" altLang="en-US" dirty="0"/>
              <a:t>   +3 is:	</a:t>
            </a:r>
            <a:r>
              <a:rPr lang="en-US" altLang="en-US" b="1" dirty="0">
                <a:latin typeface="Courier New" panose="02070309020205020404" pitchFamily="49" charset="0"/>
                <a:cs typeface="Courier New" panose="02070309020205020404" pitchFamily="49" charset="0"/>
              </a:rPr>
              <a:t>00000011</a:t>
            </a:r>
          </a:p>
          <a:p>
            <a:pPr lvl="1"/>
            <a:r>
              <a:rPr lang="en-US" altLang="en-US" dirty="0"/>
              <a:t>   </a:t>
            </a:r>
            <a:r>
              <a:rPr lang="en-US" dirty="0"/>
              <a:t>–</a:t>
            </a:r>
            <a:r>
              <a:rPr lang="en-US" altLang="en-US" dirty="0"/>
              <a:t>3 is:	</a:t>
            </a:r>
            <a:r>
              <a:rPr lang="en-US" altLang="en-US" b="1" dirty="0">
                <a:latin typeface="Courier New" panose="02070309020205020404" pitchFamily="49" charset="0"/>
                <a:cs typeface="Courier New" panose="02070309020205020404" pitchFamily="49" charset="0"/>
              </a:rPr>
              <a:t>11111100</a:t>
            </a:r>
          </a:p>
          <a:p>
            <a:r>
              <a:rPr lang="en-US" altLang="en-US" dirty="0"/>
              <a:t>In one’s complement representation, as with signed magnitude, negative values are indicated by a 1 in the high order bit.</a:t>
            </a:r>
          </a:p>
          <a:p>
            <a:r>
              <a:rPr lang="en-US" altLang="en-US" dirty="0"/>
              <a:t>Complement systems are useful because they eliminate the need for subtraction. The difference of two values is found by adding the </a:t>
            </a:r>
            <a:r>
              <a:rPr lang="en-US" altLang="en-US" dirty="0">
                <a:solidFill>
                  <a:srgbClr val="008000"/>
                </a:solidFill>
              </a:rPr>
              <a:t>minuend</a:t>
            </a:r>
            <a:r>
              <a:rPr lang="en-US" altLang="en-US" dirty="0"/>
              <a:t> to the complement of the </a:t>
            </a:r>
            <a:r>
              <a:rPr lang="en-US" altLang="en-US" dirty="0">
                <a:solidFill>
                  <a:srgbClr val="008000"/>
                </a:solidFill>
              </a:rPr>
              <a:t>subtrahend</a:t>
            </a:r>
            <a:r>
              <a:rPr lang="en-US" altLang="en-US" dirty="0"/>
              <a:t>.</a:t>
            </a:r>
          </a:p>
        </p:txBody>
      </p:sp>
    </p:spTree>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7" name="Rectangle 9"/>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(16 of 35)</a:t>
            </a:r>
          </a:p>
        </p:txBody>
      </p:sp>
      <p:sp>
        <p:nvSpPr>
          <p:cNvPr id="211971" name="Rectangle 3"/>
          <p:cNvSpPr>
            <a:spLocks noGrp="1" noChangeArrowheads="1"/>
          </p:cNvSpPr>
          <p:nvPr>
            <p:ph idx="1"/>
          </p:nvPr>
        </p:nvSpPr>
        <p:spPr>
          <a:xfrm>
            <a:off x="685800" y="1828800"/>
            <a:ext cx="4648200" cy="4114800"/>
          </a:xfrm>
        </p:spPr>
        <p:txBody>
          <a:bodyPr>
            <a:normAutofit fontScale="85000" lnSpcReduction="20000"/>
          </a:bodyPr>
          <a:lstStyle/>
          <a:p>
            <a:r>
              <a:rPr lang="en-US" altLang="en-US" dirty="0"/>
              <a:t>With one’s complement addition, the carry bit is “carried around” and added to the sum.</a:t>
            </a:r>
          </a:p>
          <a:p>
            <a:pPr lvl="1"/>
            <a:r>
              <a:rPr lang="en-US" altLang="en-US" dirty="0"/>
              <a:t>Example: Using one’s complement binary arithmetic, find the sum of 48 and </a:t>
            </a:r>
            <a:r>
              <a:rPr lang="en-US" dirty="0"/>
              <a:t>–</a:t>
            </a:r>
            <a:r>
              <a:rPr lang="en-US" altLang="en-US" dirty="0"/>
              <a:t>19.</a:t>
            </a:r>
          </a:p>
          <a:p>
            <a:pPr>
              <a:spcBef>
                <a:spcPct val="0"/>
              </a:spcBef>
            </a:pPr>
            <a:r>
              <a:rPr lang="en-US" altLang="en-US" dirty="0">
                <a:solidFill>
                  <a:srgbClr val="000000"/>
                </a:solidFill>
              </a:rPr>
              <a:t>We note that 19 in binary is  </a:t>
            </a:r>
            <a:r>
              <a:rPr lang="en-US" altLang="en-US" sz="2400" dirty="0">
                <a:solidFill>
                  <a:srgbClr val="000000"/>
                </a:solidFill>
                <a:latin typeface="Arial" charset="0"/>
              </a:rPr>
              <a:t>	</a:t>
            </a:r>
            <a:r>
              <a:rPr lang="en-US" altLang="en-US" sz="2400" b="1" dirty="0">
                <a:solidFill>
                  <a:srgbClr val="000000"/>
                </a:solidFill>
                <a:latin typeface="Courier New" pitchFamily="49" charset="0"/>
              </a:rPr>
              <a:t>00010011</a:t>
            </a:r>
            <a:r>
              <a:rPr lang="en-US" altLang="en-US" sz="2400" b="1" dirty="0">
                <a:solidFill>
                  <a:srgbClr val="000000"/>
                </a:solidFill>
                <a:latin typeface="Arial" charset="0"/>
              </a:rPr>
              <a:t>, </a:t>
            </a:r>
          </a:p>
          <a:p>
            <a:pPr>
              <a:spcBef>
                <a:spcPct val="0"/>
              </a:spcBef>
            </a:pPr>
            <a:r>
              <a:rPr lang="en-US" altLang="en-US" dirty="0">
                <a:solidFill>
                  <a:srgbClr val="000000"/>
                </a:solidFill>
              </a:rPr>
              <a:t>so </a:t>
            </a:r>
            <a:r>
              <a:rPr lang="en-US" dirty="0"/>
              <a:t>–</a:t>
            </a:r>
            <a:r>
              <a:rPr lang="en-US" altLang="en-US" dirty="0">
                <a:solidFill>
                  <a:srgbClr val="000000"/>
                </a:solidFill>
              </a:rPr>
              <a:t>19 in one’s complement is:</a:t>
            </a:r>
            <a:r>
              <a:rPr lang="en-US" altLang="en-US" sz="2400" dirty="0">
                <a:solidFill>
                  <a:srgbClr val="000000"/>
                </a:solidFill>
                <a:latin typeface="Courier New" pitchFamily="49" charset="0"/>
              </a:rPr>
              <a:t>	</a:t>
            </a:r>
            <a:r>
              <a:rPr lang="en-US" altLang="en-US" sz="2400" b="1" dirty="0">
                <a:solidFill>
                  <a:srgbClr val="000000"/>
                </a:solidFill>
                <a:latin typeface="Courier New" pitchFamily="49" charset="0"/>
              </a:rPr>
              <a:t>11101100.</a:t>
            </a:r>
            <a:endParaRPr lang="en-US" altLang="en-US" sz="2400" b="1" dirty="0">
              <a:solidFill>
                <a:srgbClr val="000000"/>
              </a:solidFill>
              <a:latin typeface="Arial" charset="0"/>
            </a:endParaRPr>
          </a:p>
          <a:p>
            <a:pPr lvl="1"/>
            <a:endParaRPr lang="en-US" altLang="en-US" dirty="0"/>
          </a:p>
        </p:txBody>
      </p:sp>
      <p:sp>
        <p:nvSpPr>
          <p:cNvPr id="211974" name="Rectangle 6"/>
          <p:cNvSpPr>
            <a:spLocks noChangeArrowheads="1"/>
          </p:cNvSpPr>
          <p:nvPr/>
        </p:nvSpPr>
        <p:spPr bwMode="auto">
          <a:xfrm>
            <a:off x="1219200" y="5682734"/>
            <a:ext cx="6553200" cy="369332"/>
          </a:xfrm>
          <a:prstGeom prst="rect">
            <a:avLst/>
          </a:prstGeom>
          <a:noFill/>
          <a:ln>
            <a:noFill/>
          </a:ln>
          <a:effectLst/>
          <a:extLst>
            <a:ext uri="{909E8E84-426E-40dd-AFC4-6F175D3DCCD1}">
              <a14:hiddenFill xmlns:a14="http://schemas.microsoft.com/office/drawing/2010/main">
                <a:solidFill>
                  <a:srgbClr val="E2FED2"/>
                </a:solidFill>
              </a14:hiddenFill>
            </a:ext>
            <a:ext uri="{91240B29-F687-4f45-9708-019B960494DF}">
              <a14:hiddenLine xmlns:a14="http://schemas.microsoft.com/office/drawing/2010/main" w="9525">
                <a:solidFill>
                  <a:srgbClr val="FCE9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lvl="1">
              <a:spcBef>
                <a:spcPct val="0"/>
              </a:spcBef>
            </a:pPr>
            <a:endParaRPr lang="en-US" altLang="en-US" sz="1800" b="1" u="none" baseline="0" dirty="0">
              <a:solidFill>
                <a:srgbClr val="000000"/>
              </a:solidFill>
              <a:latin typeface="Arial" charset="0"/>
            </a:endParaRPr>
          </a:p>
        </p:txBody>
      </p:sp>
      <p:pic>
        <p:nvPicPr>
          <p:cNvPr id="3" name="Picture 2">
            <a:extLst>
              <a:ext uri="{FF2B5EF4-FFF2-40B4-BE49-F238E27FC236}">
                <a16:creationId xmlns="" xmlns:a16="http://schemas.microsoft.com/office/drawing/2014/main" id="{134239E4-A338-BF46-8A36-3F84B4D88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1828800"/>
            <a:ext cx="3276600" cy="2768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3"/>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normAutofit lnSpcReduction="10000"/>
          </a:bodyPr>
          <a:lstStyle/>
          <a:p>
            <a:pPr>
              <a:lnSpc>
                <a:spcPct val="95000"/>
              </a:lnSpc>
              <a:spcBef>
                <a:spcPct val="40000"/>
              </a:spcBef>
            </a:pPr>
            <a:r>
              <a:rPr lang="en-US" altLang="en-US" sz="2500" dirty="0"/>
              <a:t>Although the “end carry around” adds some complexity, one’s complement is simpler to implement than signed magnitude.</a:t>
            </a:r>
          </a:p>
          <a:p>
            <a:pPr>
              <a:lnSpc>
                <a:spcPct val="95000"/>
              </a:lnSpc>
              <a:spcBef>
                <a:spcPct val="40000"/>
              </a:spcBef>
            </a:pPr>
            <a:r>
              <a:rPr lang="en-US" altLang="en-US" sz="2500" dirty="0"/>
              <a:t>But it still has the disadvantage of having two different representations for zero: positive zero and negative zero.</a:t>
            </a:r>
          </a:p>
          <a:p>
            <a:pPr>
              <a:lnSpc>
                <a:spcPct val="95000"/>
              </a:lnSpc>
              <a:spcBef>
                <a:spcPct val="40000"/>
              </a:spcBef>
            </a:pPr>
            <a:r>
              <a:rPr lang="en-US" altLang="en-US" sz="2500" dirty="0"/>
              <a:t>Two’s complement solves this problem.</a:t>
            </a:r>
          </a:p>
          <a:p>
            <a:pPr>
              <a:lnSpc>
                <a:spcPct val="95000"/>
              </a:lnSpc>
              <a:spcBef>
                <a:spcPct val="40000"/>
              </a:spcBef>
            </a:pPr>
            <a:r>
              <a:rPr lang="en-US" altLang="en-US" sz="2500" dirty="0"/>
              <a:t>Two’s complement is the radix complement of the binary numbering system; the </a:t>
            </a:r>
            <a:r>
              <a:rPr lang="en-US" altLang="en-US" sz="2500" i="1" dirty="0"/>
              <a:t>radix complement</a:t>
            </a:r>
            <a:r>
              <a:rPr lang="en-US" altLang="en-US" sz="2500" dirty="0"/>
              <a:t> of a non-zero number </a:t>
            </a:r>
            <a:r>
              <a:rPr lang="en-US" altLang="en-US" sz="2500" i="1" dirty="0"/>
              <a:t>N</a:t>
            </a:r>
            <a:r>
              <a:rPr lang="en-US" altLang="en-US" sz="2500" dirty="0"/>
              <a:t> in base </a:t>
            </a:r>
            <a:r>
              <a:rPr lang="en-US" altLang="en-US" sz="2500" i="1" dirty="0"/>
              <a:t>r</a:t>
            </a:r>
            <a:r>
              <a:rPr lang="en-US" altLang="en-US" sz="2500" dirty="0"/>
              <a:t> with </a:t>
            </a:r>
            <a:r>
              <a:rPr lang="en-US" altLang="en-US" sz="2500" i="1" dirty="0"/>
              <a:t>d</a:t>
            </a:r>
            <a:r>
              <a:rPr lang="en-US" altLang="en-US" sz="2500" dirty="0"/>
              <a:t> digits is </a:t>
            </a:r>
            <a:r>
              <a:rPr lang="en-US" altLang="en-US" sz="2500" i="1" dirty="0"/>
              <a:t>r</a:t>
            </a:r>
            <a:r>
              <a:rPr lang="en-US" altLang="en-US" sz="2500" i="1" baseline="30000" dirty="0"/>
              <a:t>d</a:t>
            </a:r>
            <a:r>
              <a:rPr lang="en-US" altLang="en-US" sz="2500" i="1" dirty="0"/>
              <a:t> – N</a:t>
            </a:r>
            <a:r>
              <a:rPr lang="en-US" altLang="en-US" sz="2500" dirty="0"/>
              <a:t>.</a:t>
            </a:r>
          </a:p>
        </p:txBody>
      </p:sp>
      <p:sp>
        <p:nvSpPr>
          <p:cNvPr id="6" name="Rectangle 9">
            <a:extLst>
              <a:ext uri="{FF2B5EF4-FFF2-40B4-BE49-F238E27FC236}">
                <a16:creationId xmlns="" xmlns:a16="http://schemas.microsoft.com/office/drawing/2014/main" id="{AE04A731-3D24-A548-94FE-9E22B67B6F35}"/>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(17 of 35)</a:t>
            </a:r>
          </a:p>
        </p:txBody>
      </p:sp>
    </p:spTree>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3" name="Rectangle 3"/>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normAutofit lnSpcReduction="10000"/>
          </a:bodyPr>
          <a:lstStyle/>
          <a:p>
            <a:pPr>
              <a:lnSpc>
                <a:spcPct val="90000"/>
              </a:lnSpc>
            </a:pPr>
            <a:r>
              <a:rPr lang="en-US" altLang="en-US" sz="2600" dirty="0"/>
              <a:t>To express a value in two’s complement representation:</a:t>
            </a:r>
            <a:endParaRPr lang="en-US" altLang="en-US" sz="2700" dirty="0"/>
          </a:p>
          <a:p>
            <a:pPr lvl="1">
              <a:lnSpc>
                <a:spcPct val="90000"/>
              </a:lnSpc>
            </a:pPr>
            <a:r>
              <a:rPr lang="en-US" altLang="en-US" sz="2400" dirty="0"/>
              <a:t>If the number is positive, just convert it to binary and you’re done.</a:t>
            </a:r>
          </a:p>
          <a:p>
            <a:pPr lvl="1">
              <a:lnSpc>
                <a:spcPct val="90000"/>
              </a:lnSpc>
            </a:pPr>
            <a:r>
              <a:rPr lang="en-US" altLang="en-US" sz="2400" dirty="0"/>
              <a:t>If the number is negative, find the one’s complement of the number and then add 1.</a:t>
            </a:r>
          </a:p>
          <a:p>
            <a:pPr>
              <a:lnSpc>
                <a:spcPct val="90000"/>
              </a:lnSpc>
            </a:pPr>
            <a:r>
              <a:rPr lang="en-US" altLang="en-US" sz="2600" dirty="0"/>
              <a:t>Example:</a:t>
            </a:r>
            <a:r>
              <a:rPr lang="en-US" altLang="en-US" sz="2300" dirty="0"/>
              <a:t> </a:t>
            </a:r>
          </a:p>
          <a:p>
            <a:pPr lvl="1">
              <a:lnSpc>
                <a:spcPct val="90000"/>
              </a:lnSpc>
            </a:pPr>
            <a:r>
              <a:rPr lang="en-US" altLang="en-US" sz="2300" dirty="0"/>
              <a:t>In 8-bit binary, 3 is: </a:t>
            </a:r>
            <a:r>
              <a:rPr lang="en-US" altLang="en-US" sz="2200" b="1" dirty="0">
                <a:latin typeface="Courier New" pitchFamily="49" charset="0"/>
              </a:rPr>
              <a:t>00000011</a:t>
            </a:r>
          </a:p>
          <a:p>
            <a:pPr lvl="1">
              <a:lnSpc>
                <a:spcPct val="90000"/>
              </a:lnSpc>
            </a:pPr>
            <a:r>
              <a:rPr lang="en-US" sz="2400" dirty="0"/>
              <a:t>–</a:t>
            </a:r>
            <a:r>
              <a:rPr lang="en-US" altLang="en-US" sz="2300" dirty="0"/>
              <a:t>3 using one’s complement representation is:</a:t>
            </a:r>
            <a:r>
              <a:rPr lang="en-US" altLang="en-US" sz="2200" dirty="0"/>
              <a:t>        </a:t>
            </a:r>
            <a:r>
              <a:rPr lang="en-US" altLang="en-US" sz="2200" b="1" dirty="0">
                <a:latin typeface="Courier New" pitchFamily="49" charset="0"/>
              </a:rPr>
              <a:t>11111100</a:t>
            </a:r>
          </a:p>
          <a:p>
            <a:pPr lvl="1">
              <a:lnSpc>
                <a:spcPct val="90000"/>
              </a:lnSpc>
            </a:pPr>
            <a:r>
              <a:rPr lang="en-US" altLang="en-US" sz="2300" dirty="0"/>
              <a:t>Adding 1 gives us </a:t>
            </a:r>
            <a:r>
              <a:rPr lang="en-US" sz="2400" dirty="0"/>
              <a:t>–</a:t>
            </a:r>
            <a:r>
              <a:rPr lang="en-US" altLang="en-US" sz="2300" dirty="0"/>
              <a:t>3 in two’s complement form:</a:t>
            </a:r>
            <a:r>
              <a:rPr lang="en-US" altLang="en-US" sz="2200" dirty="0"/>
              <a:t>  </a:t>
            </a:r>
            <a:r>
              <a:rPr lang="en-US" altLang="en-US" sz="2200" b="1" dirty="0">
                <a:latin typeface="Courier New" pitchFamily="49" charset="0"/>
              </a:rPr>
              <a:t>11111101</a:t>
            </a:r>
            <a:r>
              <a:rPr lang="en-US" altLang="en-US" sz="2200" b="1" dirty="0">
                <a:latin typeface="Arial" charset="0"/>
              </a:rPr>
              <a:t>.</a:t>
            </a:r>
          </a:p>
        </p:txBody>
      </p:sp>
      <p:sp>
        <p:nvSpPr>
          <p:cNvPr id="6" name="Rectangle 9">
            <a:extLst>
              <a:ext uri="{FF2B5EF4-FFF2-40B4-BE49-F238E27FC236}">
                <a16:creationId xmlns="" xmlns:a16="http://schemas.microsoft.com/office/drawing/2014/main" id="{7FD69BED-84E4-F147-8477-DB6D216A265F}"/>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(18 of 35)</a:t>
            </a:r>
          </a:p>
        </p:txBody>
      </p:sp>
    </p:spTree>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 xmlns:a16="http://schemas.microsoft.com/office/drawing/2014/main" id="{7B94DB8B-62A4-6E41-81C3-54AD917138AF}"/>
              </a:ext>
            </a:extLst>
          </p:cNvPr>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(19 of 35)</a:t>
            </a:r>
          </a:p>
        </p:txBody>
      </p:sp>
      <p:sp>
        <p:nvSpPr>
          <p:cNvPr id="222212" name="Rectangle 4"/>
          <p:cNvSpPr>
            <a:spLocks noGrp="1" noChangeArrowheads="1"/>
          </p:cNvSpPr>
          <p:nvPr>
            <p:ph idx="1"/>
          </p:nvPr>
        </p:nvSpPr>
        <p:spPr>
          <a:xfrm>
            <a:off x="685800" y="1828800"/>
            <a:ext cx="4495800" cy="4114800"/>
          </a:xfrm>
        </p:spPr>
        <p:txBody>
          <a:bodyPr>
            <a:normAutofit fontScale="77500" lnSpcReduction="20000"/>
          </a:bodyPr>
          <a:lstStyle/>
          <a:p>
            <a:r>
              <a:rPr lang="en-US" altLang="en-US" dirty="0"/>
              <a:t>With two’s complement arithmetic, all we do is add our two binary numbers. Just discard any carries emitting from the high order bit</a:t>
            </a:r>
          </a:p>
          <a:p>
            <a:pPr lvl="1"/>
            <a:r>
              <a:rPr lang="en-US" altLang="en-US" dirty="0"/>
              <a:t>Example</a:t>
            </a:r>
            <a:r>
              <a:rPr lang="en-US" altLang="en-US" b="1" dirty="0"/>
              <a:t>:</a:t>
            </a:r>
            <a:r>
              <a:rPr lang="en-US" altLang="en-US" dirty="0"/>
              <a:t> Using one’s complement binary arithmetic, find the sum of 48 and </a:t>
            </a:r>
            <a:r>
              <a:rPr lang="en-US" dirty="0"/>
              <a:t>–</a:t>
            </a:r>
            <a:r>
              <a:rPr lang="en-US" altLang="en-US" dirty="0"/>
              <a:t>19.</a:t>
            </a:r>
          </a:p>
          <a:p>
            <a:pPr>
              <a:spcBef>
                <a:spcPct val="0"/>
              </a:spcBef>
            </a:pPr>
            <a:r>
              <a:rPr lang="en-US" altLang="en-US" sz="2600" dirty="0">
                <a:solidFill>
                  <a:srgbClr val="000000"/>
                </a:solidFill>
              </a:rPr>
              <a:t>We note that 19 in binary is:</a:t>
            </a:r>
            <a:r>
              <a:rPr lang="en-US" altLang="en-US" sz="2200" dirty="0">
                <a:solidFill>
                  <a:srgbClr val="000000"/>
                </a:solidFill>
                <a:latin typeface="Arial" charset="0"/>
              </a:rPr>
              <a:t>  	      </a:t>
            </a:r>
            <a:r>
              <a:rPr lang="en-US" altLang="en-US" sz="2200" b="1" dirty="0">
                <a:solidFill>
                  <a:srgbClr val="000000"/>
                </a:solidFill>
                <a:latin typeface="Courier New" pitchFamily="49" charset="0"/>
              </a:rPr>
              <a:t>00010011</a:t>
            </a:r>
            <a:r>
              <a:rPr lang="en-US" altLang="en-US" sz="2200" dirty="0">
                <a:solidFill>
                  <a:srgbClr val="000000"/>
                </a:solidFill>
                <a:latin typeface="Arial" charset="0"/>
              </a:rPr>
              <a:t>,</a:t>
            </a:r>
          </a:p>
          <a:p>
            <a:pPr lvl="1">
              <a:spcBef>
                <a:spcPct val="0"/>
              </a:spcBef>
            </a:pPr>
            <a:r>
              <a:rPr lang="en-US" altLang="en-US" sz="2200" dirty="0">
                <a:solidFill>
                  <a:srgbClr val="000000"/>
                </a:solidFill>
              </a:rPr>
              <a:t>so </a:t>
            </a:r>
            <a:r>
              <a:rPr lang="en-US" sz="2200" dirty="0"/>
              <a:t>–</a:t>
            </a:r>
            <a:r>
              <a:rPr lang="en-US" altLang="en-US" sz="2200" dirty="0">
                <a:solidFill>
                  <a:srgbClr val="000000"/>
                </a:solidFill>
              </a:rPr>
              <a:t>19 using one’s complement is:</a:t>
            </a:r>
            <a:r>
              <a:rPr lang="en-US" altLang="en-US" sz="1800" dirty="0">
                <a:solidFill>
                  <a:srgbClr val="000000"/>
                </a:solidFill>
              </a:rPr>
              <a:t> </a:t>
            </a:r>
            <a:r>
              <a:rPr lang="en-US" altLang="en-US" sz="1800" dirty="0">
                <a:solidFill>
                  <a:srgbClr val="000000"/>
                </a:solidFill>
                <a:latin typeface="Courier New" pitchFamily="49" charset="0"/>
              </a:rPr>
              <a:t> </a:t>
            </a:r>
            <a:r>
              <a:rPr lang="en-US" altLang="en-US" sz="1800" b="1" dirty="0">
                <a:solidFill>
                  <a:srgbClr val="000000"/>
                </a:solidFill>
                <a:latin typeface="Courier New" pitchFamily="49" charset="0"/>
              </a:rPr>
              <a:t>11101100</a:t>
            </a:r>
            <a:r>
              <a:rPr lang="en-US" altLang="en-US" sz="2200" dirty="0">
                <a:solidFill>
                  <a:srgbClr val="000000"/>
                </a:solidFill>
              </a:rPr>
              <a:t>,</a:t>
            </a:r>
          </a:p>
          <a:p>
            <a:pPr lvl="1">
              <a:spcBef>
                <a:spcPct val="0"/>
              </a:spcBef>
            </a:pPr>
            <a:r>
              <a:rPr lang="en-US" altLang="en-US" sz="2200" dirty="0">
                <a:solidFill>
                  <a:srgbClr val="000000"/>
                </a:solidFill>
              </a:rPr>
              <a:t>and </a:t>
            </a:r>
            <a:r>
              <a:rPr lang="en-US" sz="2200" dirty="0"/>
              <a:t>–</a:t>
            </a:r>
            <a:r>
              <a:rPr lang="en-US" altLang="en-US" sz="2200" dirty="0">
                <a:solidFill>
                  <a:srgbClr val="000000"/>
                </a:solidFill>
              </a:rPr>
              <a:t>19 using two’s complement is:</a:t>
            </a:r>
            <a:r>
              <a:rPr lang="en-US" altLang="en-US" sz="1800" dirty="0">
                <a:solidFill>
                  <a:srgbClr val="000000"/>
                </a:solidFill>
                <a:latin typeface="Courier New" pitchFamily="49" charset="0"/>
              </a:rPr>
              <a:t> </a:t>
            </a:r>
            <a:r>
              <a:rPr lang="en-US" altLang="en-US" sz="1800" b="1" dirty="0">
                <a:solidFill>
                  <a:srgbClr val="000000"/>
                </a:solidFill>
                <a:latin typeface="Courier New" pitchFamily="49" charset="0"/>
              </a:rPr>
              <a:t>11101101</a:t>
            </a:r>
            <a:r>
              <a:rPr lang="en-US" altLang="en-US" sz="2200" dirty="0">
                <a:solidFill>
                  <a:srgbClr val="000000"/>
                </a:solidFill>
              </a:rPr>
              <a:t>.</a:t>
            </a:r>
          </a:p>
          <a:p>
            <a:endParaRPr lang="en-US" altLang="en-US" dirty="0"/>
          </a:p>
          <a:p>
            <a:endParaRPr lang="en-US" altLang="en-US" dirty="0"/>
          </a:p>
        </p:txBody>
      </p:sp>
      <p:sp>
        <p:nvSpPr>
          <p:cNvPr id="222215" name="Rectangle 7"/>
          <p:cNvSpPr>
            <a:spLocks noChangeArrowheads="1"/>
          </p:cNvSpPr>
          <p:nvPr/>
        </p:nvSpPr>
        <p:spPr bwMode="auto">
          <a:xfrm>
            <a:off x="762000" y="2895600"/>
            <a:ext cx="4038600" cy="16764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Char char="–"/>
            </a:pPr>
            <a:endParaRPr lang="en-US" altLang="en-US" sz="2400" u="none" baseline="0" dirty="0">
              <a:latin typeface="+mj-lt"/>
            </a:endParaRPr>
          </a:p>
        </p:txBody>
      </p:sp>
      <p:pic>
        <p:nvPicPr>
          <p:cNvPr id="3" name="Picture 2">
            <a:extLst>
              <a:ext uri="{FF2B5EF4-FFF2-40B4-BE49-F238E27FC236}">
                <a16:creationId xmlns="" xmlns:a16="http://schemas.microsoft.com/office/drawing/2014/main" id="{DC157D17-3A6D-C34D-9841-F1EA8EE76F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905000"/>
            <a:ext cx="3352800" cy="1879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3" name="Rectangle 7"/>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(20 of 35)</a:t>
            </a:r>
          </a:p>
        </p:txBody>
      </p:sp>
      <p:sp>
        <p:nvSpPr>
          <p:cNvPr id="393220" name="Rectangle 4"/>
          <p:cNvSpPr>
            <a:spLocks noGrp="1" noChangeArrowheads="1"/>
          </p:cNvSpPr>
          <p:nvPr>
            <p:ph idx="1"/>
          </p:nvPr>
        </p:nvSpPr>
        <p:spPr/>
        <p:txBody>
          <a:bodyPr>
            <a:normAutofit fontScale="77500" lnSpcReduction="20000"/>
          </a:bodyPr>
          <a:lstStyle/>
          <a:p>
            <a:r>
              <a:rPr lang="en-US" altLang="en-US" dirty="0"/>
              <a:t>Excess-M representation (also called offset binary representation) is another way for unsigned binary values to represent signed integers.</a:t>
            </a:r>
          </a:p>
          <a:p>
            <a:pPr lvl="1"/>
            <a:r>
              <a:rPr lang="en-US" altLang="en-US" dirty="0"/>
              <a:t>Excess-M representation is intuitive because the binary string with all 0s represents the smallest number, whereas the binary string with all 1s represents the largest value.</a:t>
            </a:r>
          </a:p>
          <a:p>
            <a:r>
              <a:rPr lang="en-US" altLang="en-US" dirty="0"/>
              <a:t>An unsigned binary integer </a:t>
            </a:r>
            <a:r>
              <a:rPr lang="en-US" altLang="en-US" i="1" dirty="0"/>
              <a:t>M</a:t>
            </a:r>
            <a:r>
              <a:rPr lang="en-US" altLang="en-US" dirty="0"/>
              <a:t> (called the bias) represents the value 0, whereas all zeroes in the bit pattern represents the integer </a:t>
            </a:r>
            <a:r>
              <a:rPr lang="en-US" altLang="en-US" dirty="0" smtClean="0"/>
              <a:t>-M</a:t>
            </a:r>
            <a:r>
              <a:rPr lang="en-US" altLang="en-US" dirty="0"/>
              <a:t>. </a:t>
            </a:r>
          </a:p>
          <a:p>
            <a:r>
              <a:rPr lang="en-US" altLang="en-US" dirty="0"/>
              <a:t>The integer is interpreted as positive or negative depending on where it falls in the range.</a:t>
            </a:r>
          </a:p>
        </p:txBody>
      </p:sp>
    </p:spTree>
    <p:extLst>
      <p:ext uri="{BB962C8B-B14F-4D97-AF65-F5344CB8AC3E}">
        <p14:creationId xmlns:p14="http://schemas.microsoft.com/office/powerpoint/2010/main" val="4039190247"/>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0" name="Rectangle 4"/>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normAutofit lnSpcReduction="10000"/>
          </a:bodyPr>
          <a:lstStyle/>
          <a:p>
            <a:pPr>
              <a:spcBef>
                <a:spcPts val="1800"/>
              </a:spcBef>
            </a:pPr>
            <a:r>
              <a:rPr lang="en-US" altLang="en-US" sz="2600" dirty="0"/>
              <a:t>If </a:t>
            </a:r>
            <a:r>
              <a:rPr lang="en-US" altLang="en-US" sz="2600" i="1" dirty="0"/>
              <a:t>n</a:t>
            </a:r>
            <a:r>
              <a:rPr lang="en-US" altLang="en-US" sz="2600" dirty="0"/>
              <a:t> bits are used for the binary representation, we select the bias in such a manner that we split the range equally. </a:t>
            </a:r>
          </a:p>
          <a:p>
            <a:pPr>
              <a:spcBef>
                <a:spcPts val="1800"/>
              </a:spcBef>
            </a:pPr>
            <a:r>
              <a:rPr lang="en-US" altLang="en-US" sz="2600" dirty="0"/>
              <a:t>Typically we choose a bias of 2</a:t>
            </a:r>
            <a:r>
              <a:rPr lang="en-US" altLang="en-US" sz="2600" i="1" baseline="30000" dirty="0"/>
              <a:t>n</a:t>
            </a:r>
            <a:r>
              <a:rPr lang="en-US" altLang="en-US" sz="2600" baseline="30000" dirty="0"/>
              <a:t>-1 </a:t>
            </a:r>
            <a:r>
              <a:rPr lang="en-US" sz="2600" dirty="0"/>
              <a:t>–</a:t>
            </a:r>
            <a:r>
              <a:rPr lang="en-US" altLang="en-US" sz="2600" dirty="0"/>
              <a:t> 1.</a:t>
            </a:r>
            <a:r>
              <a:rPr lang="en-US" altLang="en-US" sz="2400" dirty="0"/>
              <a:t> </a:t>
            </a:r>
          </a:p>
          <a:p>
            <a:pPr lvl="1">
              <a:spcBef>
                <a:spcPts val="1800"/>
              </a:spcBef>
            </a:pPr>
            <a:r>
              <a:rPr lang="en-US" altLang="en-US" sz="2400" dirty="0"/>
              <a:t>For example, if we were using 4-bit representation, the bias should be 2</a:t>
            </a:r>
            <a:r>
              <a:rPr lang="en-US" altLang="en-US" baseline="30000" dirty="0"/>
              <a:t>4 -1 </a:t>
            </a:r>
            <a:r>
              <a:rPr lang="en-US" sz="2400" dirty="0"/>
              <a:t>–</a:t>
            </a:r>
            <a:r>
              <a:rPr lang="en-US" altLang="en-US" sz="2400" dirty="0"/>
              <a:t> 1 = 7. </a:t>
            </a:r>
          </a:p>
          <a:p>
            <a:pPr>
              <a:spcBef>
                <a:spcPts val="1800"/>
              </a:spcBef>
            </a:pPr>
            <a:r>
              <a:rPr lang="en-US" altLang="en-US" sz="2600" dirty="0"/>
              <a:t>Just as with signed magnitude, one’s complement, and two’s complement, there is a specific range of values that can be expressed in </a:t>
            </a:r>
            <a:r>
              <a:rPr lang="en-US" altLang="en-US" sz="2600" i="1" dirty="0"/>
              <a:t>n</a:t>
            </a:r>
            <a:r>
              <a:rPr lang="en-US" altLang="en-US" sz="2600" dirty="0"/>
              <a:t> bits.</a:t>
            </a:r>
          </a:p>
        </p:txBody>
      </p:sp>
      <p:sp>
        <p:nvSpPr>
          <p:cNvPr id="6" name="Rectangle 9">
            <a:extLst>
              <a:ext uri="{FF2B5EF4-FFF2-40B4-BE49-F238E27FC236}">
                <a16:creationId xmlns="" xmlns:a16="http://schemas.microsoft.com/office/drawing/2014/main" id="{3AFB7825-551D-744F-90E6-A6F72ABCC419}"/>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(21 of 35)</a:t>
            </a:r>
          </a:p>
        </p:txBody>
      </p:sp>
    </p:spTree>
    <p:extLst>
      <p:ext uri="{BB962C8B-B14F-4D97-AF65-F5344CB8AC3E}">
        <p14:creationId xmlns:p14="http://schemas.microsoft.com/office/powerpoint/2010/main" val="115766381"/>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0" name="Rectangle 4"/>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normAutofit lnSpcReduction="10000"/>
          </a:bodyPr>
          <a:lstStyle/>
          <a:p>
            <a:pPr>
              <a:spcBef>
                <a:spcPts val="1800"/>
              </a:spcBef>
            </a:pPr>
            <a:r>
              <a:rPr lang="en-US" altLang="en-US" sz="2400" dirty="0"/>
              <a:t>The unsigned binary value for a signed integer using excess-M representation is determined simply by adding </a:t>
            </a:r>
            <a:r>
              <a:rPr lang="en-US" altLang="en-US" sz="2400" i="1" dirty="0"/>
              <a:t>M</a:t>
            </a:r>
            <a:r>
              <a:rPr lang="en-US" altLang="en-US" sz="2400" dirty="0"/>
              <a:t> to that integer. </a:t>
            </a:r>
          </a:p>
          <a:p>
            <a:pPr lvl="1">
              <a:spcBef>
                <a:spcPts val="600"/>
              </a:spcBef>
            </a:pPr>
            <a:r>
              <a:rPr lang="en-US" altLang="en-US" sz="2200" dirty="0"/>
              <a:t>For example, assuming that we are using excess-7 representation, the integer 0</a:t>
            </a:r>
            <a:r>
              <a:rPr lang="en-US" altLang="en-US" sz="2200" baseline="-25000" dirty="0"/>
              <a:t>10</a:t>
            </a:r>
            <a:r>
              <a:rPr lang="en-US" altLang="en-US" sz="2200" dirty="0"/>
              <a:t> is represented as 0 </a:t>
            </a:r>
            <a:r>
              <a:rPr lang="en-US" sz="2200" dirty="0" smtClean="0">
                <a:solidFill>
                  <a:srgbClr val="FF0000"/>
                </a:solidFill>
              </a:rPr>
              <a:t>+</a:t>
            </a:r>
            <a:r>
              <a:rPr lang="en-US" altLang="en-US" sz="2200" dirty="0" smtClean="0"/>
              <a:t> </a:t>
            </a:r>
            <a:r>
              <a:rPr lang="en-US" altLang="en-US" sz="2200" dirty="0"/>
              <a:t>7 = 7</a:t>
            </a:r>
            <a:r>
              <a:rPr lang="en-US" altLang="en-US" sz="2200" baseline="-25000" dirty="0"/>
              <a:t>10</a:t>
            </a:r>
            <a:r>
              <a:rPr lang="en-US" altLang="en-US" sz="2200" dirty="0"/>
              <a:t> = 0111</a:t>
            </a:r>
            <a:r>
              <a:rPr lang="en-US" altLang="en-US" sz="2200" baseline="-25000" dirty="0"/>
              <a:t>2</a:t>
            </a:r>
            <a:r>
              <a:rPr lang="en-US" altLang="en-US" sz="2200" dirty="0"/>
              <a:t>.</a:t>
            </a:r>
          </a:p>
          <a:p>
            <a:pPr lvl="1">
              <a:spcBef>
                <a:spcPts val="600"/>
              </a:spcBef>
            </a:pPr>
            <a:r>
              <a:rPr lang="en-US" altLang="en-US" sz="2200" dirty="0"/>
              <a:t>The integer 3</a:t>
            </a:r>
            <a:r>
              <a:rPr lang="en-US" altLang="en-US" sz="2200" baseline="-25000" dirty="0"/>
              <a:t>10</a:t>
            </a:r>
            <a:r>
              <a:rPr lang="en-US" altLang="en-US" sz="2200" dirty="0"/>
              <a:t> is represented as 3 + 7 = 10</a:t>
            </a:r>
            <a:r>
              <a:rPr lang="en-US" altLang="en-US" sz="2200" baseline="-25000" dirty="0"/>
              <a:t>10</a:t>
            </a:r>
            <a:r>
              <a:rPr lang="en-US" altLang="en-US" sz="2200" dirty="0"/>
              <a:t> = 1010</a:t>
            </a:r>
            <a:r>
              <a:rPr lang="en-US" altLang="en-US" sz="2200" baseline="-25000" dirty="0"/>
              <a:t>2. </a:t>
            </a:r>
          </a:p>
          <a:p>
            <a:pPr lvl="1">
              <a:spcBef>
                <a:spcPts val="600"/>
              </a:spcBef>
            </a:pPr>
            <a:r>
              <a:rPr lang="en-US" altLang="en-US" sz="2200" dirty="0"/>
              <a:t>The integer </a:t>
            </a:r>
            <a:r>
              <a:rPr lang="en-US" sz="2200" dirty="0"/>
              <a:t>–</a:t>
            </a:r>
            <a:r>
              <a:rPr lang="en-US" altLang="en-US" sz="2200" dirty="0"/>
              <a:t>7 is represented as </a:t>
            </a:r>
            <a:r>
              <a:rPr lang="en-US" sz="2200" dirty="0"/>
              <a:t>–</a:t>
            </a:r>
            <a:r>
              <a:rPr lang="en-US" altLang="en-US" sz="2200" dirty="0"/>
              <a:t>7 + 7 = 0</a:t>
            </a:r>
            <a:r>
              <a:rPr lang="en-US" altLang="en-US" sz="2200" baseline="-25000" dirty="0"/>
              <a:t>10 </a:t>
            </a:r>
            <a:r>
              <a:rPr lang="en-US" altLang="en-US" sz="2200" dirty="0"/>
              <a:t>= 0000</a:t>
            </a:r>
            <a:r>
              <a:rPr lang="en-US" altLang="en-US" sz="2200" baseline="-25000" dirty="0"/>
              <a:t>2</a:t>
            </a:r>
            <a:r>
              <a:rPr lang="en-US" altLang="en-US" sz="2200" dirty="0"/>
              <a:t>. </a:t>
            </a:r>
          </a:p>
          <a:p>
            <a:pPr lvl="1">
              <a:spcBef>
                <a:spcPts val="600"/>
              </a:spcBef>
            </a:pPr>
            <a:r>
              <a:rPr lang="en-US" altLang="en-US" sz="2200" dirty="0"/>
              <a:t>To find the decimal value of the excess-7 binary number 1111</a:t>
            </a:r>
            <a:r>
              <a:rPr lang="en-US" altLang="en-US" sz="2200" baseline="-25000" dirty="0"/>
              <a:t>2</a:t>
            </a:r>
            <a:r>
              <a:rPr lang="en-US" altLang="en-US" sz="2200" dirty="0"/>
              <a:t> subtract 7: 1111</a:t>
            </a:r>
            <a:r>
              <a:rPr lang="en-US" altLang="en-US" sz="2200" baseline="-25000" dirty="0"/>
              <a:t>2</a:t>
            </a:r>
            <a:r>
              <a:rPr lang="en-US" altLang="en-US" sz="2200" dirty="0"/>
              <a:t> = 15</a:t>
            </a:r>
            <a:r>
              <a:rPr lang="en-US" altLang="en-US" sz="2200" baseline="-25000" dirty="0"/>
              <a:t>10 </a:t>
            </a:r>
            <a:r>
              <a:rPr lang="en-US" altLang="en-US" sz="2200" dirty="0"/>
              <a:t> and 15 </a:t>
            </a:r>
            <a:r>
              <a:rPr lang="en-US" sz="2200" dirty="0"/>
              <a:t>–</a:t>
            </a:r>
            <a:r>
              <a:rPr lang="en-US" altLang="en-US" sz="2200" dirty="0"/>
              <a:t> 7 = 8; thus 1111</a:t>
            </a:r>
            <a:r>
              <a:rPr lang="en-US" altLang="en-US" sz="2200" baseline="-25000" dirty="0"/>
              <a:t>2</a:t>
            </a:r>
            <a:r>
              <a:rPr lang="en-US" altLang="en-US" sz="2200" dirty="0"/>
              <a:t>, in excess-7 is + 8</a:t>
            </a:r>
            <a:r>
              <a:rPr lang="en-US" altLang="en-US" sz="2200" baseline="-25000" dirty="0"/>
              <a:t>10</a:t>
            </a:r>
            <a:r>
              <a:rPr lang="en-US" altLang="en-US" sz="2200" dirty="0"/>
              <a:t>.</a:t>
            </a:r>
          </a:p>
        </p:txBody>
      </p:sp>
      <p:sp>
        <p:nvSpPr>
          <p:cNvPr id="6" name="Rectangle 9">
            <a:extLst>
              <a:ext uri="{FF2B5EF4-FFF2-40B4-BE49-F238E27FC236}">
                <a16:creationId xmlns="" xmlns:a16="http://schemas.microsoft.com/office/drawing/2014/main" id="{E5E453AE-8DC6-BA45-965C-E39947D36199}"/>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(22 of 35)</a:t>
            </a:r>
          </a:p>
        </p:txBody>
      </p:sp>
    </p:spTree>
    <p:extLst>
      <p:ext uri="{BB962C8B-B14F-4D97-AF65-F5344CB8AC3E}">
        <p14:creationId xmlns:p14="http://schemas.microsoft.com/office/powerpoint/2010/main" val="58947909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5"/>
          <p:cNvSpPr>
            <a:spLocks noGrp="1" noChangeArrowheads="1"/>
          </p:cNvSpPr>
          <p:nvPr>
            <p:ph type="title"/>
          </p:nvPr>
        </p:nvSpPr>
        <p:spPr/>
        <p:txBody>
          <a:bodyPr/>
          <a:lstStyle/>
          <a:p>
            <a:r>
              <a:rPr lang="en-US" altLang="en-US" dirty="0"/>
              <a:t>2.1 Introduction (2 of 2)</a:t>
            </a:r>
          </a:p>
        </p:txBody>
      </p:sp>
      <p:sp>
        <p:nvSpPr>
          <p:cNvPr id="125955" name="Rectangle 3"/>
          <p:cNvSpPr>
            <a:spLocks noGrp="1" noChangeArrowheads="1"/>
          </p:cNvSpPr>
          <p:nvPr>
            <p:ph idx="1"/>
          </p:nvPr>
        </p:nvSpPr>
        <p:spPr/>
        <p:txBody>
          <a:bodyPr>
            <a:normAutofit lnSpcReduction="10000"/>
          </a:bodyPr>
          <a:lstStyle/>
          <a:p>
            <a:r>
              <a:rPr lang="en-US" altLang="en-US" dirty="0"/>
              <a:t>A </a:t>
            </a:r>
            <a:r>
              <a:rPr lang="en-US" altLang="en-US" i="1" dirty="0"/>
              <a:t>word</a:t>
            </a:r>
            <a:r>
              <a:rPr lang="en-US" altLang="en-US" dirty="0"/>
              <a:t> is a contiguous group of bytes.</a:t>
            </a:r>
          </a:p>
          <a:p>
            <a:pPr lvl="1"/>
            <a:r>
              <a:rPr lang="en-US" altLang="en-US" dirty="0"/>
              <a:t>Words can be any number of bits or bytes.</a:t>
            </a:r>
          </a:p>
          <a:p>
            <a:pPr lvl="1"/>
            <a:r>
              <a:rPr lang="en-US" altLang="en-US" dirty="0"/>
              <a:t>Word sizes of 16, 32, or 64 bits are most common.</a:t>
            </a:r>
          </a:p>
          <a:p>
            <a:pPr lvl="1"/>
            <a:r>
              <a:rPr lang="en-US" altLang="en-US" dirty="0"/>
              <a:t>In a word-addressable system, a word is the smallest addressable unit of storage.</a:t>
            </a:r>
          </a:p>
          <a:p>
            <a:r>
              <a:rPr lang="en-US" altLang="en-US" dirty="0"/>
              <a:t>A group of four bits is called a </a:t>
            </a:r>
            <a:r>
              <a:rPr lang="en-US" altLang="en-US" i="1" dirty="0"/>
              <a:t>nibble</a:t>
            </a:r>
            <a:r>
              <a:rPr lang="en-US" altLang="en-US" dirty="0"/>
              <a:t>.</a:t>
            </a:r>
          </a:p>
          <a:p>
            <a:pPr lvl="1"/>
            <a:r>
              <a:rPr lang="en-US" altLang="en-US" dirty="0"/>
              <a:t>Bytes, therefore, consist of two nibbles: a “high-order nibble,” and a “low-order” nibble.</a:t>
            </a:r>
          </a:p>
        </p:txBody>
      </p:sp>
    </p:spTree>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3" name="Rectangle 7"/>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(23 of 35)</a:t>
            </a:r>
          </a:p>
        </p:txBody>
      </p:sp>
      <p:sp>
        <p:nvSpPr>
          <p:cNvPr id="393220" name="Rectangle 4"/>
          <p:cNvSpPr>
            <a:spLocks noGrp="1" noChangeArrowheads="1"/>
          </p:cNvSpPr>
          <p:nvPr>
            <p:ph idx="1"/>
          </p:nvPr>
        </p:nvSpPr>
        <p:spPr/>
        <p:txBody>
          <a:bodyPr/>
          <a:lstStyle/>
          <a:p>
            <a:r>
              <a:rPr lang="en-US" altLang="en-US" dirty="0"/>
              <a:t>Lets compare our representations: </a:t>
            </a:r>
          </a:p>
        </p:txBody>
      </p:sp>
      <p:pic>
        <p:nvPicPr>
          <p:cNvPr id="3" name="Picture 2">
            <a:extLst>
              <a:ext uri="{FF2B5EF4-FFF2-40B4-BE49-F238E27FC236}">
                <a16:creationId xmlns="" xmlns:a16="http://schemas.microsoft.com/office/drawing/2014/main" id="{30C32070-BC5F-A542-98A0-AA0FB28ED6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200" y="2667000"/>
            <a:ext cx="4927600" cy="1524000"/>
          </a:xfrm>
          <a:prstGeom prst="rect">
            <a:avLst/>
          </a:prstGeom>
        </p:spPr>
      </p:pic>
      <p:pic>
        <p:nvPicPr>
          <p:cNvPr id="5" name="Picture 4">
            <a:extLst>
              <a:ext uri="{FF2B5EF4-FFF2-40B4-BE49-F238E27FC236}">
                <a16:creationId xmlns="" xmlns:a16="http://schemas.microsoft.com/office/drawing/2014/main" id="{297BFF08-ACD7-064B-A53B-EAA4924595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4495800"/>
            <a:ext cx="4902200" cy="1498600"/>
          </a:xfrm>
          <a:prstGeom prst="rect">
            <a:avLst/>
          </a:prstGeom>
        </p:spPr>
      </p:pic>
    </p:spTree>
    <p:extLst>
      <p:ext uri="{BB962C8B-B14F-4D97-AF65-F5344CB8AC3E}">
        <p14:creationId xmlns:p14="http://schemas.microsoft.com/office/powerpoint/2010/main" val="1103121643"/>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3"/>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600" dirty="0"/>
              <a:t>When we use any finite number of bits to represent a number, we always run the risk of the result of our calculations becoming too large or too small to be stored in the computer.</a:t>
            </a:r>
          </a:p>
          <a:p>
            <a:pPr>
              <a:spcBef>
                <a:spcPct val="40000"/>
              </a:spcBef>
            </a:pPr>
            <a:r>
              <a:rPr lang="en-US" altLang="en-US" sz="2600" dirty="0"/>
              <a:t>While we can’t always prevent overflow, we can always </a:t>
            </a:r>
            <a:r>
              <a:rPr lang="en-US" altLang="en-US" sz="2600" i="1" dirty="0"/>
              <a:t>detect</a:t>
            </a:r>
            <a:r>
              <a:rPr lang="en-US" altLang="en-US" sz="2600" dirty="0"/>
              <a:t> overflow.</a:t>
            </a:r>
          </a:p>
          <a:p>
            <a:pPr>
              <a:spcBef>
                <a:spcPct val="40000"/>
              </a:spcBef>
            </a:pPr>
            <a:r>
              <a:rPr lang="en-US" altLang="en-US" sz="2600" dirty="0"/>
              <a:t>In complement arithmetic, an overflow condition is easy to detect.</a:t>
            </a:r>
            <a:endParaRPr lang="en-US" altLang="en-US" sz="2800" dirty="0"/>
          </a:p>
        </p:txBody>
      </p:sp>
      <p:sp>
        <p:nvSpPr>
          <p:cNvPr id="6" name="Rectangle 9">
            <a:extLst>
              <a:ext uri="{FF2B5EF4-FFF2-40B4-BE49-F238E27FC236}">
                <a16:creationId xmlns="" xmlns:a16="http://schemas.microsoft.com/office/drawing/2014/main" id="{A773E4DF-8E5F-604D-AE79-9458F7E94D1C}"/>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(24 of 35)</a:t>
            </a:r>
          </a:p>
        </p:txBody>
      </p:sp>
    </p:spTree>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13" name="Rectangle 9"/>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(25 of 35)</a:t>
            </a:r>
          </a:p>
        </p:txBody>
      </p:sp>
      <p:sp>
        <p:nvSpPr>
          <p:cNvPr id="226308" name="Rectangle 4"/>
          <p:cNvSpPr>
            <a:spLocks noGrp="1" noChangeArrowheads="1"/>
          </p:cNvSpPr>
          <p:nvPr>
            <p:ph idx="1"/>
          </p:nvPr>
        </p:nvSpPr>
        <p:spPr>
          <a:xfrm>
            <a:off x="685800" y="1828800"/>
            <a:ext cx="4876800" cy="4114800"/>
          </a:xfrm>
        </p:spPr>
        <p:txBody>
          <a:bodyPr>
            <a:normAutofit fontScale="77500" lnSpcReduction="20000"/>
          </a:bodyPr>
          <a:lstStyle/>
          <a:p>
            <a:r>
              <a:rPr lang="en-US" altLang="en-US" dirty="0"/>
              <a:t>Example:</a:t>
            </a:r>
          </a:p>
          <a:p>
            <a:pPr lvl="1"/>
            <a:r>
              <a:rPr lang="en-US" altLang="en-US" dirty="0"/>
              <a:t>Using two’s complement binary arithmetic, find the sum of 107 and 46.</a:t>
            </a:r>
          </a:p>
          <a:p>
            <a:r>
              <a:rPr lang="en-US" altLang="en-US" dirty="0"/>
              <a:t>We see that the nonzero carry from the seventh bit </a:t>
            </a:r>
            <a:r>
              <a:rPr lang="en-US" altLang="en-US" i="1" dirty="0"/>
              <a:t>overflows</a:t>
            </a:r>
            <a:r>
              <a:rPr lang="en-US" altLang="en-US" dirty="0"/>
              <a:t> into the sign bit, giving us the erroneous result: 107 + 46 = </a:t>
            </a:r>
            <a:r>
              <a:rPr lang="en-US" dirty="0"/>
              <a:t>–</a:t>
            </a:r>
            <a:r>
              <a:rPr lang="en-US" altLang="en-US" dirty="0"/>
              <a:t>103. </a:t>
            </a:r>
          </a:p>
          <a:p>
            <a:r>
              <a:rPr lang="en-US" altLang="en-US" dirty="0">
                <a:solidFill>
                  <a:srgbClr val="000000"/>
                </a:solidFill>
              </a:rPr>
              <a:t> But overflow into the sign bit does not always mean that we have an error.</a:t>
            </a:r>
            <a:endParaRPr lang="en-US" altLang="en-US" dirty="0"/>
          </a:p>
        </p:txBody>
      </p:sp>
      <p:pic>
        <p:nvPicPr>
          <p:cNvPr id="3" name="Picture 2">
            <a:extLst>
              <a:ext uri="{FF2B5EF4-FFF2-40B4-BE49-F238E27FC236}">
                <a16:creationId xmlns="" xmlns:a16="http://schemas.microsoft.com/office/drawing/2014/main" id="{C1EEBB5C-3DB9-534B-9352-E46A1429A5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1828800"/>
            <a:ext cx="2819400" cy="2260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6" name="Rectangle 10"/>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(26 of 35)</a:t>
            </a:r>
          </a:p>
        </p:txBody>
      </p:sp>
      <p:sp>
        <p:nvSpPr>
          <p:cNvPr id="413700" name="Rectangle 4"/>
          <p:cNvSpPr>
            <a:spLocks noGrp="1" noChangeArrowheads="1"/>
          </p:cNvSpPr>
          <p:nvPr>
            <p:ph idx="1"/>
          </p:nvPr>
        </p:nvSpPr>
        <p:spPr>
          <a:xfrm>
            <a:off x="685800" y="1828800"/>
            <a:ext cx="3962400" cy="3124200"/>
          </a:xfrm>
        </p:spPr>
        <p:txBody>
          <a:bodyPr>
            <a:normAutofit fontScale="77500" lnSpcReduction="20000"/>
          </a:bodyPr>
          <a:lstStyle/>
          <a:p>
            <a:r>
              <a:rPr lang="en-US" altLang="en-US" dirty="0"/>
              <a:t>Example:</a:t>
            </a:r>
          </a:p>
          <a:p>
            <a:pPr lvl="1"/>
            <a:r>
              <a:rPr lang="en-US" altLang="en-US" dirty="0"/>
              <a:t>Using two’s complement binary arithmetic, find the sum of 23 and </a:t>
            </a:r>
            <a:r>
              <a:rPr lang="en-US" dirty="0"/>
              <a:t>–</a:t>
            </a:r>
            <a:r>
              <a:rPr lang="en-US" altLang="en-US" dirty="0"/>
              <a:t>9.</a:t>
            </a:r>
          </a:p>
          <a:p>
            <a:pPr lvl="1"/>
            <a:r>
              <a:rPr lang="en-US" altLang="en-US" dirty="0"/>
              <a:t>We see that there is carry into the sign bit and carry out. The final result is correct: 23 + (</a:t>
            </a:r>
            <a:r>
              <a:rPr lang="en-US" dirty="0"/>
              <a:t>–</a:t>
            </a:r>
            <a:r>
              <a:rPr lang="en-US" altLang="en-US" dirty="0"/>
              <a:t>9) = 14.</a:t>
            </a:r>
          </a:p>
        </p:txBody>
      </p:sp>
      <p:sp>
        <p:nvSpPr>
          <p:cNvPr id="413701" name="Rectangle 5"/>
          <p:cNvSpPr>
            <a:spLocks noChangeArrowheads="1"/>
          </p:cNvSpPr>
          <p:nvPr/>
        </p:nvSpPr>
        <p:spPr bwMode="auto">
          <a:xfrm>
            <a:off x="457200" y="4876800"/>
            <a:ext cx="8001000" cy="15240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a:t>
            </a:r>
            <a:r>
              <a:rPr lang="en-US" altLang="en-US" sz="2200" baseline="0" dirty="0">
                <a:solidFill>
                  <a:srgbClr val="000000"/>
                </a:solidFill>
                <a:latin typeface="+mj-lt"/>
              </a:rPr>
              <a:t>Rule for detecting signed two’s complement overflow:</a:t>
            </a:r>
            <a:r>
              <a:rPr lang="en-US" altLang="en-US" sz="2200" u="none" baseline="0" dirty="0">
                <a:solidFill>
                  <a:srgbClr val="000000"/>
                </a:solidFill>
                <a:latin typeface="+mj-lt"/>
              </a:rPr>
              <a:t> When the “carry in” and the “carry out” of the sign bit differ, overflow has occurred. If the carry into the sign bit equals the carry out of the sign bit, no overflow has occurred. </a:t>
            </a:r>
          </a:p>
        </p:txBody>
      </p:sp>
      <p:pic>
        <p:nvPicPr>
          <p:cNvPr id="3" name="Picture 2">
            <a:extLst>
              <a:ext uri="{FF2B5EF4-FFF2-40B4-BE49-F238E27FC236}">
                <a16:creationId xmlns="" xmlns:a16="http://schemas.microsoft.com/office/drawing/2014/main" id="{93DBBBF6-F0C9-F447-B314-067E7F4D4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1905000"/>
            <a:ext cx="2959100" cy="2032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3" name="Rectangle 7"/>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(27 of 35)</a:t>
            </a:r>
          </a:p>
        </p:txBody>
      </p:sp>
      <p:sp>
        <p:nvSpPr>
          <p:cNvPr id="393220" name="Rectangle 4"/>
          <p:cNvSpPr>
            <a:spLocks noGrp="1" noChangeArrowheads="1"/>
          </p:cNvSpPr>
          <p:nvPr>
            <p:ph idx="1"/>
          </p:nvPr>
        </p:nvSpPr>
        <p:spPr/>
        <p:txBody>
          <a:bodyPr>
            <a:normAutofit fontScale="85000" lnSpcReduction="10000"/>
          </a:bodyPr>
          <a:lstStyle/>
          <a:p>
            <a:r>
              <a:rPr lang="en-US" altLang="en-US" dirty="0"/>
              <a:t>Signed and unsigned numbers are both useful.</a:t>
            </a:r>
          </a:p>
          <a:p>
            <a:pPr lvl="1"/>
            <a:r>
              <a:rPr lang="en-US" altLang="en-US" dirty="0"/>
              <a:t>For example, memory addresses are always unsigned.</a:t>
            </a:r>
          </a:p>
          <a:p>
            <a:r>
              <a:rPr lang="en-US" altLang="en-US" dirty="0"/>
              <a:t>Using the same number of bits, unsigned integers can express twice as many “positive” values as signed numbers.</a:t>
            </a:r>
          </a:p>
          <a:p>
            <a:r>
              <a:rPr lang="en-US" altLang="en-US" dirty="0"/>
              <a:t>Trouble arises if an unsigned value “wraps around.”</a:t>
            </a:r>
          </a:p>
          <a:p>
            <a:pPr lvl="1"/>
            <a:r>
              <a:rPr lang="en-US" altLang="en-US" dirty="0"/>
              <a:t>In four bits: 1111 + 1 = 0000.</a:t>
            </a:r>
          </a:p>
          <a:p>
            <a:r>
              <a:rPr lang="en-US" altLang="en-US" dirty="0"/>
              <a:t>Good programmers stay alert for this kind of problem.</a:t>
            </a:r>
          </a:p>
        </p:txBody>
      </p:sp>
    </p:spTree>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9" name="Rectangle 5"/>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(28 of 35)</a:t>
            </a:r>
          </a:p>
        </p:txBody>
      </p:sp>
      <p:sp>
        <p:nvSpPr>
          <p:cNvPr id="395267" name="Rectangle 3"/>
          <p:cNvSpPr>
            <a:spLocks noGrp="1" noChangeArrowheads="1"/>
          </p:cNvSpPr>
          <p:nvPr>
            <p:ph idx="1"/>
          </p:nvPr>
        </p:nvSpPr>
        <p:spPr/>
        <p:txBody>
          <a:bodyPr>
            <a:normAutofit fontScale="92500" lnSpcReduction="20000"/>
          </a:bodyPr>
          <a:lstStyle/>
          <a:p>
            <a:r>
              <a:rPr lang="en-US" altLang="en-US" dirty="0"/>
              <a:t>Research into finding better arithmetic algorithms has continued for over 50 years.</a:t>
            </a:r>
          </a:p>
          <a:p>
            <a:r>
              <a:rPr lang="en-US" altLang="en-US" dirty="0"/>
              <a:t>One of the many interesting products of this work is Booth’s algorithm.</a:t>
            </a:r>
          </a:p>
          <a:p>
            <a:r>
              <a:rPr lang="en-US" altLang="en-US" dirty="0"/>
              <a:t>In most cases, Booth’s algorithm carries out multiplication faster and more accurately than pencil-and-paper methods.</a:t>
            </a:r>
          </a:p>
          <a:p>
            <a:r>
              <a:rPr lang="en-US" altLang="en-US" dirty="0"/>
              <a:t>The general idea is to replace arithmetic operations with bit shifting to the extent possible.</a:t>
            </a:r>
          </a:p>
        </p:txBody>
      </p:sp>
    </p:spTree>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20" name="Rectangle 8"/>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(29 of 35)</a:t>
            </a:r>
          </a:p>
        </p:txBody>
      </p:sp>
      <p:sp>
        <p:nvSpPr>
          <p:cNvPr id="397315" name="Rectangle 3"/>
          <p:cNvSpPr>
            <a:spLocks noGrp="1" noChangeArrowheads="1"/>
          </p:cNvSpPr>
          <p:nvPr>
            <p:ph idx="1"/>
          </p:nvPr>
        </p:nvSpPr>
        <p:spPr>
          <a:xfrm>
            <a:off x="685800" y="1828800"/>
            <a:ext cx="3733800" cy="4114800"/>
          </a:xfrm>
        </p:spPr>
        <p:txBody>
          <a:bodyPr>
            <a:normAutofit fontScale="62500" lnSpcReduction="20000"/>
          </a:bodyPr>
          <a:lstStyle/>
          <a:p>
            <a:r>
              <a:rPr lang="en-US" altLang="en-US" dirty="0"/>
              <a:t>In Booth’s algorithm:</a:t>
            </a:r>
          </a:p>
          <a:p>
            <a:r>
              <a:rPr lang="en-US" altLang="en-US" dirty="0"/>
              <a:t>If the current multiplier bit is 1 and the preceding bit was 0, subtract the multiplicand from the product</a:t>
            </a:r>
          </a:p>
          <a:p>
            <a:r>
              <a:rPr lang="en-US" altLang="en-US" dirty="0"/>
              <a:t>If the current multiplier bit is 0 and the preceding bit was 1, we add the multiplicand to the product</a:t>
            </a:r>
          </a:p>
          <a:p>
            <a:r>
              <a:rPr lang="en-US" altLang="en-US" dirty="0"/>
              <a:t>If we have a 00 or 11 pair, we simply shift.</a:t>
            </a:r>
          </a:p>
          <a:p>
            <a:r>
              <a:rPr lang="en-US" altLang="en-US" dirty="0"/>
              <a:t>Assume a mythical “0” starting bit</a:t>
            </a:r>
          </a:p>
          <a:p>
            <a:r>
              <a:rPr lang="en-US" altLang="en-US" dirty="0"/>
              <a:t>Shift after each step</a:t>
            </a:r>
          </a:p>
        </p:txBody>
      </p:sp>
      <p:sp>
        <p:nvSpPr>
          <p:cNvPr id="397316" name="Text Box 4"/>
          <p:cNvSpPr txBox="1">
            <a:spLocks noChangeArrowheads="1"/>
          </p:cNvSpPr>
          <p:nvPr/>
        </p:nvSpPr>
        <p:spPr bwMode="auto">
          <a:xfrm>
            <a:off x="4572000" y="1423987"/>
            <a:ext cx="4191000" cy="436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en-US" sz="3600" b="1" u="none" dirty="0">
                <a:latin typeface="Courier New" pitchFamily="49" charset="0"/>
              </a:rPr>
              <a:t>      </a:t>
            </a:r>
            <a:r>
              <a:rPr lang="en-US" altLang="en-US" sz="2800" b="1" u="none" baseline="0" dirty="0">
                <a:latin typeface="Courier New" pitchFamily="49" charset="0"/>
              </a:rPr>
              <a:t>0011</a:t>
            </a:r>
          </a:p>
          <a:p>
            <a:pPr>
              <a:spcBef>
                <a:spcPct val="50000"/>
              </a:spcBef>
            </a:pPr>
            <a:r>
              <a:rPr lang="en-US" altLang="en-US" sz="2800" b="1" u="none" baseline="0" dirty="0">
                <a:latin typeface="Courier New" pitchFamily="49" charset="0"/>
                <a:sym typeface="Symbol" pitchFamily="18" charset="2"/>
              </a:rPr>
              <a:t>   </a:t>
            </a:r>
            <a:r>
              <a:rPr lang="en-US" altLang="en-US" sz="2800" b="1" baseline="0" dirty="0">
                <a:latin typeface="Courier New" pitchFamily="49" charset="0"/>
                <a:sym typeface="Symbol" pitchFamily="18" charset="2"/>
              </a:rPr>
              <a:t>x </a:t>
            </a:r>
            <a:r>
              <a:rPr lang="en-US" altLang="en-US" sz="2800" b="1" baseline="0" dirty="0">
                <a:latin typeface="Courier New" pitchFamily="49" charset="0"/>
              </a:rPr>
              <a:t>0110</a:t>
            </a:r>
            <a:endParaRPr lang="en-US" altLang="en-US" sz="2800" b="1" u="none" baseline="0" dirty="0">
              <a:latin typeface="Courier New" pitchFamily="49" charset="0"/>
            </a:endParaRPr>
          </a:p>
          <a:p>
            <a:pPr>
              <a:spcBef>
                <a:spcPct val="50000"/>
              </a:spcBef>
            </a:pPr>
            <a:r>
              <a:rPr lang="en-US" altLang="en-US" sz="2800" b="1" u="none" baseline="0" dirty="0">
                <a:latin typeface="Courier New" pitchFamily="49" charset="0"/>
              </a:rPr>
              <a:t>   + 0000  </a:t>
            </a:r>
            <a:r>
              <a:rPr lang="en-US" altLang="en-US" sz="1800" b="1" u="none" baseline="0" dirty="0">
                <a:latin typeface="Courier New" pitchFamily="49" charset="0"/>
              </a:rPr>
              <a:t>(shift)</a:t>
            </a:r>
          </a:p>
          <a:p>
            <a:pPr>
              <a:spcBef>
                <a:spcPct val="50000"/>
              </a:spcBef>
            </a:pPr>
            <a:r>
              <a:rPr lang="en-US" altLang="en-US" sz="2800" b="1" u="none" baseline="0" dirty="0">
                <a:latin typeface="Courier New" pitchFamily="49" charset="0"/>
              </a:rPr>
              <a:t>  - 0011	  </a:t>
            </a:r>
            <a:r>
              <a:rPr lang="en-US" altLang="en-US" b="1" u="none" baseline="0" dirty="0">
                <a:latin typeface="Courier New" pitchFamily="49" charset="0"/>
              </a:rPr>
              <a:t>(subtract)</a:t>
            </a:r>
          </a:p>
          <a:p>
            <a:pPr>
              <a:spcBef>
                <a:spcPct val="50000"/>
              </a:spcBef>
            </a:pPr>
            <a:r>
              <a:rPr lang="en-US" altLang="en-US" sz="2800" b="1" u="none" baseline="0" dirty="0">
                <a:latin typeface="Courier New" pitchFamily="49" charset="0"/>
              </a:rPr>
              <a:t> + 0000    </a:t>
            </a:r>
            <a:r>
              <a:rPr lang="en-US" altLang="en-US" b="1" u="none" baseline="0" dirty="0">
                <a:latin typeface="Courier New" pitchFamily="49" charset="0"/>
              </a:rPr>
              <a:t>(shift)</a:t>
            </a:r>
          </a:p>
          <a:p>
            <a:pPr>
              <a:spcBef>
                <a:spcPct val="50000"/>
              </a:spcBef>
            </a:pPr>
            <a:r>
              <a:rPr lang="en-US" altLang="en-US" sz="2800" b="1" baseline="0" dirty="0">
                <a:latin typeface="Courier New" pitchFamily="49" charset="0"/>
              </a:rPr>
              <a:t>+ 0011     </a:t>
            </a:r>
            <a:r>
              <a:rPr lang="en-US" altLang="en-US" b="1" u="none" baseline="0" dirty="0">
                <a:latin typeface="Courier New" pitchFamily="49" charset="0"/>
              </a:rPr>
              <a:t>(add)</a:t>
            </a:r>
            <a:r>
              <a:rPr lang="en-US" altLang="en-US" sz="2800" b="1" u="none" baseline="0" dirty="0">
                <a:latin typeface="Courier New" pitchFamily="49" charset="0"/>
              </a:rPr>
              <a:t>   </a:t>
            </a:r>
            <a:r>
              <a:rPr lang="en-US" altLang="en-US" sz="2800" b="1" u="none" baseline="0" dirty="0">
                <a:solidFill>
                  <a:srgbClr val="DDF6FF"/>
                </a:solidFill>
                <a:latin typeface="Courier New" pitchFamily="49" charset="0"/>
              </a:rPr>
              <a:t>.</a:t>
            </a:r>
          </a:p>
          <a:p>
            <a:pPr>
              <a:spcBef>
                <a:spcPct val="50000"/>
              </a:spcBef>
            </a:pPr>
            <a:r>
              <a:rPr lang="en-US" altLang="en-US" sz="2800" b="1" u="none" baseline="0" dirty="0">
                <a:latin typeface="Courier New" pitchFamily="49" charset="0"/>
              </a:rPr>
              <a:t> 00010010</a:t>
            </a:r>
          </a:p>
        </p:txBody>
      </p:sp>
      <p:sp>
        <p:nvSpPr>
          <p:cNvPr id="397318" name="Rectangle 6"/>
          <p:cNvSpPr>
            <a:spLocks noChangeArrowheads="1"/>
          </p:cNvSpPr>
          <p:nvPr/>
        </p:nvSpPr>
        <p:spPr bwMode="auto">
          <a:xfrm>
            <a:off x="5029200" y="5867400"/>
            <a:ext cx="3352800" cy="3810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We see that 3 </a:t>
            </a:r>
            <a:r>
              <a:rPr lang="en-US" altLang="en-US" sz="2200" u="none" baseline="0" dirty="0">
                <a:solidFill>
                  <a:srgbClr val="000000"/>
                </a:solidFill>
                <a:latin typeface="+mj-lt"/>
                <a:sym typeface="Symbol" pitchFamily="18" charset="2"/>
              </a:rPr>
              <a:t></a:t>
            </a:r>
            <a:r>
              <a:rPr lang="en-US" altLang="en-US" sz="2200" u="none" baseline="0" dirty="0">
                <a:solidFill>
                  <a:srgbClr val="000000"/>
                </a:solidFill>
                <a:latin typeface="+mj-lt"/>
              </a:rPr>
              <a:t> 6 = 18!</a:t>
            </a:r>
          </a:p>
        </p:txBody>
      </p:sp>
    </p:spTree>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6" name="Oval 6"/>
          <p:cNvSpPr>
            <a:spLocks noChangeArrowheads="1"/>
          </p:cNvSpPr>
          <p:nvPr/>
        </p:nvSpPr>
        <p:spPr bwMode="auto">
          <a:xfrm>
            <a:off x="3962400" y="5257800"/>
            <a:ext cx="685800" cy="457200"/>
          </a:xfrm>
          <a:prstGeom prst="ellipse">
            <a:avLst/>
          </a:prstGeom>
          <a:solidFill>
            <a:srgbClr val="DDF6FF"/>
          </a:solidFill>
          <a:ln w="6350">
            <a:solidFill>
              <a:srgbClr val="99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dirty="0"/>
          </a:p>
        </p:txBody>
      </p:sp>
      <p:sp>
        <p:nvSpPr>
          <p:cNvPr id="399370" name="Rectangle 10"/>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(30 of 35)</a:t>
            </a:r>
          </a:p>
        </p:txBody>
      </p:sp>
      <p:sp>
        <p:nvSpPr>
          <p:cNvPr id="399363" name="Rectangle 3"/>
          <p:cNvSpPr>
            <a:spLocks noGrp="1" noChangeArrowheads="1"/>
          </p:cNvSpPr>
          <p:nvPr>
            <p:ph idx="1"/>
          </p:nvPr>
        </p:nvSpPr>
        <p:spPr>
          <a:xfrm>
            <a:off x="685800" y="1828800"/>
            <a:ext cx="3505200" cy="4114800"/>
          </a:xfrm>
        </p:spPr>
        <p:txBody>
          <a:bodyPr/>
          <a:lstStyle/>
          <a:p>
            <a:r>
              <a:rPr lang="en-US" altLang="en-US" dirty="0"/>
              <a:t>Here is a larger example. </a:t>
            </a:r>
          </a:p>
        </p:txBody>
      </p:sp>
      <p:sp>
        <p:nvSpPr>
          <p:cNvPr id="399364" name="Text Box 4"/>
          <p:cNvSpPr txBox="1">
            <a:spLocks noChangeArrowheads="1"/>
          </p:cNvSpPr>
          <p:nvPr/>
        </p:nvSpPr>
        <p:spPr bwMode="auto">
          <a:xfrm>
            <a:off x="4114800" y="1341437"/>
            <a:ext cx="4648200" cy="47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37160" anchor="b">
            <a:spAutoFit/>
          </a:bodyPr>
          <a:lstStyle/>
          <a:p>
            <a:r>
              <a:rPr lang="en-US" altLang="en-US" sz="3600" b="1" u="none" dirty="0">
                <a:latin typeface="Courier New" pitchFamily="49" charset="0"/>
              </a:rPr>
              <a:t>          00110101</a:t>
            </a:r>
          </a:p>
          <a:p>
            <a:r>
              <a:rPr lang="en-US" altLang="en-US" sz="3600" b="1" u="none" dirty="0">
                <a:latin typeface="Courier New" pitchFamily="49" charset="0"/>
                <a:sym typeface="Symbol" pitchFamily="18" charset="2"/>
              </a:rPr>
              <a:t>  </a:t>
            </a:r>
            <a:r>
              <a:rPr lang="en-US" altLang="en-US" sz="3600" b="1" dirty="0">
                <a:latin typeface="Courier New" pitchFamily="49" charset="0"/>
                <a:sym typeface="Symbol" pitchFamily="18" charset="2"/>
              </a:rPr>
              <a:t>x       </a:t>
            </a:r>
            <a:r>
              <a:rPr lang="en-US" altLang="en-US" sz="3600" b="1" dirty="0">
                <a:latin typeface="Courier New" pitchFamily="49" charset="0"/>
              </a:rPr>
              <a:t>01111110</a:t>
            </a:r>
            <a:endParaRPr lang="en-US" altLang="en-US" sz="3600" b="1" u="none" dirty="0">
              <a:latin typeface="Courier New" pitchFamily="49" charset="0"/>
            </a:endParaRPr>
          </a:p>
          <a:p>
            <a:r>
              <a:rPr lang="en-US" altLang="en-US" sz="3600" b="1" u="none" dirty="0">
                <a:latin typeface="Courier New" pitchFamily="49" charset="0"/>
              </a:rPr>
              <a:t>+ 0000000000000000</a:t>
            </a:r>
          </a:p>
          <a:p>
            <a:r>
              <a:rPr lang="en-US" altLang="en-US" sz="3600" b="1" u="none" dirty="0">
                <a:latin typeface="Courier New" pitchFamily="49" charset="0"/>
              </a:rPr>
              <a:t>+ 111111111001011</a:t>
            </a:r>
          </a:p>
          <a:p>
            <a:r>
              <a:rPr lang="en-US" altLang="en-US" sz="3600" b="1" u="none" dirty="0">
                <a:latin typeface="Courier New" pitchFamily="49" charset="0"/>
              </a:rPr>
              <a:t>+ 00000000000000</a:t>
            </a:r>
          </a:p>
          <a:p>
            <a:r>
              <a:rPr lang="en-US" altLang="en-US" sz="3600" b="1" u="none" dirty="0">
                <a:latin typeface="Courier New" pitchFamily="49" charset="0"/>
              </a:rPr>
              <a:t>+ 0000000000000</a:t>
            </a:r>
          </a:p>
          <a:p>
            <a:r>
              <a:rPr lang="en-US" altLang="en-US" sz="3600" b="1" u="none" dirty="0">
                <a:latin typeface="Courier New" pitchFamily="49" charset="0"/>
              </a:rPr>
              <a:t>+ 000000000000</a:t>
            </a:r>
          </a:p>
          <a:p>
            <a:r>
              <a:rPr lang="en-US" altLang="en-US" sz="3600" b="1" u="none" dirty="0">
                <a:latin typeface="Courier New" pitchFamily="49" charset="0"/>
              </a:rPr>
              <a:t>+ 00000000000</a:t>
            </a:r>
          </a:p>
          <a:p>
            <a:r>
              <a:rPr lang="en-US" altLang="en-US" sz="3600" b="1" u="none" dirty="0">
                <a:latin typeface="Courier New" pitchFamily="49" charset="0"/>
              </a:rPr>
              <a:t>+ 0000000000</a:t>
            </a:r>
          </a:p>
          <a:p>
            <a:r>
              <a:rPr lang="en-US" altLang="en-US" sz="3600" b="1" dirty="0">
                <a:latin typeface="Courier New" pitchFamily="49" charset="0"/>
              </a:rPr>
              <a:t>+ 000110101_______</a:t>
            </a:r>
          </a:p>
          <a:p>
            <a:r>
              <a:rPr lang="en-US" altLang="en-US" sz="3600" b="1" u="none" dirty="0">
                <a:latin typeface="Courier New" pitchFamily="49" charset="0"/>
              </a:rPr>
              <a:t> 10001101000010110</a:t>
            </a:r>
          </a:p>
        </p:txBody>
      </p:sp>
      <p:sp>
        <p:nvSpPr>
          <p:cNvPr id="399365" name="Rectangle 5"/>
          <p:cNvSpPr>
            <a:spLocks noChangeArrowheads="1"/>
          </p:cNvSpPr>
          <p:nvPr/>
        </p:nvSpPr>
        <p:spPr bwMode="auto">
          <a:xfrm>
            <a:off x="609600" y="4038600"/>
            <a:ext cx="3048000" cy="4572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rPr>
              <a:t>Ignore all bits over 2n.</a:t>
            </a:r>
          </a:p>
        </p:txBody>
      </p:sp>
      <p:sp>
        <p:nvSpPr>
          <p:cNvPr id="399367" name="Line 7"/>
          <p:cNvSpPr>
            <a:spLocks noChangeShapeType="1"/>
          </p:cNvSpPr>
          <p:nvPr/>
        </p:nvSpPr>
        <p:spPr bwMode="auto">
          <a:xfrm>
            <a:off x="2362200" y="4495800"/>
            <a:ext cx="1447800" cy="91440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399368" name="Rectangle 8"/>
          <p:cNvSpPr>
            <a:spLocks noChangeArrowheads="1"/>
          </p:cNvSpPr>
          <p:nvPr/>
        </p:nvSpPr>
        <p:spPr bwMode="auto">
          <a:xfrm>
            <a:off x="1371600" y="5791200"/>
            <a:ext cx="2286000" cy="3810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53 </a:t>
            </a:r>
            <a:r>
              <a:rPr lang="en-US" altLang="en-US" sz="2200" u="none" baseline="0" dirty="0">
                <a:solidFill>
                  <a:srgbClr val="000000"/>
                </a:solidFill>
                <a:latin typeface="+mj-lt"/>
                <a:sym typeface="Symbol" pitchFamily="18" charset="2"/>
              </a:rPr>
              <a:t></a:t>
            </a:r>
            <a:r>
              <a:rPr lang="en-US" altLang="en-US" sz="2200" u="none" baseline="0" dirty="0">
                <a:solidFill>
                  <a:srgbClr val="000000"/>
                </a:solidFill>
                <a:latin typeface="+mj-lt"/>
              </a:rPr>
              <a:t> 126 = 6678!</a:t>
            </a:r>
          </a:p>
        </p:txBody>
      </p:sp>
    </p:spTree>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4" name="Rectangle 6"/>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(31 of 35)</a:t>
            </a:r>
          </a:p>
        </p:txBody>
      </p:sp>
      <p:sp>
        <p:nvSpPr>
          <p:cNvPr id="401411" name="Rectangle 3"/>
          <p:cNvSpPr>
            <a:spLocks noGrp="1" noChangeArrowheads="1"/>
          </p:cNvSpPr>
          <p:nvPr>
            <p:ph idx="1"/>
          </p:nvPr>
        </p:nvSpPr>
        <p:spPr/>
        <p:txBody>
          <a:bodyPr>
            <a:normAutofit fontScale="92500"/>
          </a:bodyPr>
          <a:lstStyle/>
          <a:p>
            <a:r>
              <a:rPr lang="en-US" altLang="en-US" dirty="0"/>
              <a:t>Overflow and carry are tricky ideas.</a:t>
            </a:r>
          </a:p>
          <a:p>
            <a:r>
              <a:rPr lang="en-US" altLang="en-US" dirty="0"/>
              <a:t>Signed number overflow means nothing in the context of unsigned numbers, which set a carry flag instead of an overflow flag.</a:t>
            </a:r>
          </a:p>
          <a:p>
            <a:r>
              <a:rPr lang="en-US" altLang="en-US" dirty="0"/>
              <a:t>If a carry out of the leftmost bit occurs with an unsigned number, overflow has occurred.</a:t>
            </a:r>
          </a:p>
          <a:p>
            <a:r>
              <a:rPr lang="en-US" altLang="en-US" dirty="0"/>
              <a:t>Carry and overflow occur independently of each other. </a:t>
            </a:r>
          </a:p>
        </p:txBody>
      </p:sp>
      <p:sp>
        <p:nvSpPr>
          <p:cNvPr id="401412" name="Rectangle 4"/>
          <p:cNvSpPr>
            <a:spLocks noChangeArrowheads="1"/>
          </p:cNvSpPr>
          <p:nvPr/>
        </p:nvSpPr>
        <p:spPr bwMode="auto">
          <a:xfrm>
            <a:off x="990600" y="5867400"/>
            <a:ext cx="7086600" cy="4572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buFontTx/>
              <a:buNone/>
            </a:pPr>
            <a:r>
              <a:rPr lang="en-US" altLang="en-US" sz="2200" u="none" baseline="0" dirty="0">
                <a:solidFill>
                  <a:srgbClr val="000000"/>
                </a:solidFill>
                <a:latin typeface="+mj-lt"/>
              </a:rPr>
              <a:t>The table on the next slide summarizes these ideas.</a:t>
            </a:r>
          </a:p>
        </p:txBody>
      </p:sp>
    </p:spTree>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4" name="Rectangle 8"/>
          <p:cNvSpPr>
            <a:spLocks noChangeArrowheads="1"/>
          </p:cNvSpPr>
          <p:nvPr/>
        </p:nvSpPr>
        <p:spPr bwMode="auto">
          <a:xfrm>
            <a:off x="0" y="2713038"/>
            <a:ext cx="9144000" cy="0"/>
          </a:xfrm>
          <a:prstGeom prst="rect">
            <a:avLst/>
          </a:prstGeom>
          <a:solidFill>
            <a:srgbClr val="FFFFB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sp>
        <p:nvSpPr>
          <p:cNvPr id="403627" name="Rectangle 171"/>
          <p:cNvSpPr>
            <a:spLocks noChangeArrowheads="1"/>
          </p:cNvSpPr>
          <p:nvPr/>
        </p:nvSpPr>
        <p:spPr bwMode="auto">
          <a:xfrm>
            <a:off x="0" y="4143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pPr>
            <a:endParaRPr lang="en-US" altLang="en-US" sz="2400" u="none" baseline="0" dirty="0"/>
          </a:p>
        </p:txBody>
      </p:sp>
      <p:sp>
        <p:nvSpPr>
          <p:cNvPr id="403640" name="Rectangle 184"/>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(32 of 35)</a:t>
            </a:r>
          </a:p>
        </p:txBody>
      </p:sp>
      <p:pic>
        <p:nvPicPr>
          <p:cNvPr id="3" name="Picture 2">
            <a:extLst>
              <a:ext uri="{FF2B5EF4-FFF2-40B4-BE49-F238E27FC236}">
                <a16:creationId xmlns="" xmlns:a16="http://schemas.microsoft.com/office/drawing/2014/main" id="{AF11B64B-7896-3A43-B8C7-E6CDAAC85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50" y="2152650"/>
            <a:ext cx="8750300" cy="2552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normAutofit fontScale="90000"/>
          </a:bodyPr>
          <a:lstStyle/>
          <a:p>
            <a:r>
              <a:rPr lang="en-US" altLang="en-US" dirty="0"/>
              <a:t>2.2 Positional Numbering Systems </a:t>
            </a:r>
            <a:br>
              <a:rPr lang="en-US" altLang="en-US" dirty="0"/>
            </a:br>
            <a:r>
              <a:rPr lang="en-US" altLang="en-US" dirty="0"/>
              <a:t>(1 of 3)</a:t>
            </a:r>
          </a:p>
        </p:txBody>
      </p:sp>
      <p:sp>
        <p:nvSpPr>
          <p:cNvPr id="128003" name="Rectangle 3"/>
          <p:cNvSpPr>
            <a:spLocks noGrp="1" noChangeArrowheads="1"/>
          </p:cNvSpPr>
          <p:nvPr>
            <p:ph idx="1"/>
          </p:nvPr>
        </p:nvSpPr>
        <p:spPr/>
        <p:txBody>
          <a:bodyPr>
            <a:normAutofit lnSpcReduction="10000"/>
          </a:bodyPr>
          <a:lstStyle/>
          <a:p>
            <a:r>
              <a:rPr lang="en-US" altLang="en-US" dirty="0"/>
              <a:t>Bytes store numbers using the position of each bit to represent a power of 2.</a:t>
            </a:r>
          </a:p>
          <a:p>
            <a:pPr lvl="1"/>
            <a:r>
              <a:rPr lang="en-US" altLang="en-US" dirty="0"/>
              <a:t>The binary system is also called the base-2 system.</a:t>
            </a:r>
          </a:p>
          <a:p>
            <a:pPr lvl="1"/>
            <a:r>
              <a:rPr lang="en-US" altLang="en-US" dirty="0"/>
              <a:t>Our decimal system is the base-10 system. It uses powers of 10 for each position in a number.</a:t>
            </a:r>
          </a:p>
          <a:p>
            <a:pPr lvl="1"/>
            <a:r>
              <a:rPr lang="en-US" altLang="en-US" dirty="0"/>
              <a:t>Any integer quantity can be represented exactly using any base (or </a:t>
            </a:r>
            <a:r>
              <a:rPr lang="en-US" altLang="en-US" i="1" dirty="0"/>
              <a:t>radix</a:t>
            </a:r>
            <a:r>
              <a:rPr lang="en-US" altLang="en-US" dirty="0"/>
              <a:t>).</a:t>
            </a:r>
          </a:p>
        </p:txBody>
      </p:sp>
    </p:spTree>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5" name="Rectangle 3"/>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lstStyle/>
          <a:p>
            <a:pPr>
              <a:lnSpc>
                <a:spcPct val="90000"/>
              </a:lnSpc>
              <a:spcBef>
                <a:spcPct val="40000"/>
              </a:spcBef>
            </a:pPr>
            <a:r>
              <a:rPr lang="en-US" altLang="en-US" sz="2600" dirty="0"/>
              <a:t>We can do binary multiplication and division by 2 very easily using an </a:t>
            </a:r>
            <a:r>
              <a:rPr lang="en-US" altLang="en-US" sz="2600" i="1" dirty="0"/>
              <a:t>arithmetic shift</a:t>
            </a:r>
            <a:r>
              <a:rPr lang="en-US" altLang="en-US" sz="2600" dirty="0"/>
              <a:t> operation.</a:t>
            </a:r>
          </a:p>
          <a:p>
            <a:pPr>
              <a:lnSpc>
                <a:spcPct val="90000"/>
              </a:lnSpc>
              <a:spcBef>
                <a:spcPct val="40000"/>
              </a:spcBef>
            </a:pPr>
            <a:r>
              <a:rPr lang="en-US" altLang="en-US" sz="2600" dirty="0"/>
              <a:t>A </a:t>
            </a:r>
            <a:r>
              <a:rPr lang="en-US" altLang="en-US" sz="2600" i="1" dirty="0"/>
              <a:t>left arithmetic shift</a:t>
            </a:r>
            <a:r>
              <a:rPr lang="en-US" altLang="en-US" sz="2600" dirty="0"/>
              <a:t> inserts a 0 in for the rightmost bit and shifts everything else left one bit; in effect, it multiplies by 2.</a:t>
            </a:r>
          </a:p>
          <a:p>
            <a:pPr>
              <a:lnSpc>
                <a:spcPct val="90000"/>
              </a:lnSpc>
              <a:spcBef>
                <a:spcPct val="40000"/>
              </a:spcBef>
            </a:pPr>
            <a:r>
              <a:rPr lang="en-US" altLang="en-US" sz="2600" dirty="0"/>
              <a:t>A </a:t>
            </a:r>
            <a:r>
              <a:rPr lang="en-US" altLang="en-US" sz="2600" i="1" dirty="0"/>
              <a:t>right arithmetic shift</a:t>
            </a:r>
            <a:r>
              <a:rPr lang="en-US" altLang="en-US" sz="2600" dirty="0"/>
              <a:t> shifts everything one bit to the right, but copies the sign bit; it divides by 2.</a:t>
            </a:r>
          </a:p>
          <a:p>
            <a:pPr>
              <a:lnSpc>
                <a:spcPct val="90000"/>
              </a:lnSpc>
              <a:spcBef>
                <a:spcPct val="40000"/>
              </a:spcBef>
            </a:pPr>
            <a:r>
              <a:rPr lang="en-US" altLang="en-US" sz="2600" dirty="0"/>
              <a:t>Let’s look at some examples. </a:t>
            </a:r>
          </a:p>
        </p:txBody>
      </p:sp>
      <p:sp>
        <p:nvSpPr>
          <p:cNvPr id="6" name="Rectangle 9">
            <a:extLst>
              <a:ext uri="{FF2B5EF4-FFF2-40B4-BE49-F238E27FC236}">
                <a16:creationId xmlns="" xmlns:a16="http://schemas.microsoft.com/office/drawing/2014/main" id="{90743598-D636-FF49-8158-FBC1AF69E96C}"/>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2.4 Signed Integer Representation </a:t>
            </a:r>
            <a:br>
              <a:rPr lang="en-US" altLang="en-US" dirty="0"/>
            </a:br>
            <a:r>
              <a:rPr lang="en-US" altLang="en-US" dirty="0"/>
              <a:t>(33 of 35)</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6" name="Rectangle 6"/>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(34 of 35)</a:t>
            </a:r>
          </a:p>
        </p:txBody>
      </p:sp>
      <p:sp>
        <p:nvSpPr>
          <p:cNvPr id="419843" name="Rectangle 3"/>
          <p:cNvSpPr>
            <a:spLocks noGrp="1" noChangeArrowheads="1"/>
          </p:cNvSpPr>
          <p:nvPr>
            <p:ph idx="1"/>
          </p:nvPr>
        </p:nvSpPr>
        <p:spPr/>
        <p:txBody>
          <a:bodyPr>
            <a:normAutofit fontScale="92500"/>
          </a:bodyPr>
          <a:lstStyle/>
          <a:p>
            <a:r>
              <a:rPr lang="en-US" altLang="en-US" dirty="0"/>
              <a:t>Example:</a:t>
            </a:r>
          </a:p>
          <a:p>
            <a:pPr lvl="1"/>
            <a:r>
              <a:rPr lang="en-US" altLang="en-US" dirty="0"/>
              <a:t>Multiply the value 11 (expressed using 8-bit signed two’s complement representation) by 2.</a:t>
            </a:r>
          </a:p>
          <a:p>
            <a:pPr lvl="1"/>
            <a:r>
              <a:rPr lang="en-US" altLang="en-US" dirty="0"/>
              <a:t>We start with the binary value for 11:</a:t>
            </a:r>
          </a:p>
          <a:p>
            <a:pPr marL="0" indent="0">
              <a:buNone/>
            </a:pPr>
            <a:r>
              <a:rPr lang="en-US" altLang="en-US" dirty="0"/>
              <a:t>	00001011  (+11)</a:t>
            </a:r>
          </a:p>
          <a:p>
            <a:pPr lvl="1"/>
            <a:r>
              <a:rPr lang="en-US" altLang="en-US" dirty="0"/>
              <a:t>We shift left one place, resulting in:</a:t>
            </a:r>
          </a:p>
          <a:p>
            <a:pPr marL="0" indent="0">
              <a:buNone/>
            </a:pPr>
            <a:r>
              <a:rPr lang="en-US" altLang="en-US" dirty="0"/>
              <a:t>	00010110  (+22)</a:t>
            </a:r>
          </a:p>
          <a:p>
            <a:pPr lvl="1"/>
            <a:r>
              <a:rPr lang="en-US" altLang="en-US" dirty="0"/>
              <a:t>The sign bit has not changed, so the value is valid.</a:t>
            </a:r>
          </a:p>
        </p:txBody>
      </p:sp>
      <p:sp>
        <p:nvSpPr>
          <p:cNvPr id="419844" name="Rectangle 4"/>
          <p:cNvSpPr>
            <a:spLocks noChangeArrowheads="1"/>
          </p:cNvSpPr>
          <p:nvPr/>
        </p:nvSpPr>
        <p:spPr bwMode="auto">
          <a:xfrm>
            <a:off x="1143000" y="5867400"/>
            <a:ext cx="7315200" cy="3810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To multiply 11 by 4, we simply perform a left shift twice.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90" name="Rectangle 6"/>
          <p:cNvSpPr>
            <a:spLocks noGrp="1" noChangeArrowheads="1"/>
          </p:cNvSpPr>
          <p:nvPr>
            <p:ph type="title"/>
          </p:nvPr>
        </p:nvSpPr>
        <p:spPr/>
        <p:txBody>
          <a:bodyPr>
            <a:normAutofit fontScale="90000"/>
          </a:bodyPr>
          <a:lstStyle/>
          <a:p>
            <a:r>
              <a:rPr lang="en-US" altLang="en-US" dirty="0"/>
              <a:t>2.4 Signed Integer Representation </a:t>
            </a:r>
            <a:br>
              <a:rPr lang="en-US" altLang="en-US" dirty="0"/>
            </a:br>
            <a:r>
              <a:rPr lang="en-US" altLang="en-US" dirty="0"/>
              <a:t>(35 of 35)</a:t>
            </a:r>
          </a:p>
        </p:txBody>
      </p:sp>
      <p:sp>
        <p:nvSpPr>
          <p:cNvPr id="425987" name="Rectangle 3"/>
          <p:cNvSpPr>
            <a:spLocks noGrp="1" noChangeArrowheads="1"/>
          </p:cNvSpPr>
          <p:nvPr>
            <p:ph idx="1"/>
          </p:nvPr>
        </p:nvSpPr>
        <p:spPr/>
        <p:txBody>
          <a:bodyPr>
            <a:normAutofit fontScale="92500" lnSpcReduction="10000"/>
          </a:bodyPr>
          <a:lstStyle/>
          <a:p>
            <a:r>
              <a:rPr lang="en-US" altLang="en-US" dirty="0"/>
              <a:t>Example:</a:t>
            </a:r>
          </a:p>
          <a:p>
            <a:pPr lvl="1"/>
            <a:r>
              <a:rPr lang="en-US" altLang="en-US" dirty="0"/>
              <a:t>Divide the value 12 (expressed using 8-bit signed two’s complement representation) by 2.</a:t>
            </a:r>
          </a:p>
          <a:p>
            <a:pPr lvl="1"/>
            <a:r>
              <a:rPr lang="en-US" altLang="en-US" dirty="0"/>
              <a:t>We start with the binary value for 12:</a:t>
            </a:r>
          </a:p>
          <a:p>
            <a:pPr marL="0" indent="0">
              <a:buNone/>
            </a:pPr>
            <a:r>
              <a:rPr lang="en-US" altLang="en-US" dirty="0"/>
              <a:t>	00001100  (+12)</a:t>
            </a:r>
          </a:p>
          <a:p>
            <a:pPr lvl="1"/>
            <a:r>
              <a:rPr lang="en-US" altLang="en-US" dirty="0"/>
              <a:t>We shift left one place, resulting in:</a:t>
            </a:r>
          </a:p>
          <a:p>
            <a:pPr marL="0" indent="0">
              <a:buNone/>
            </a:pPr>
            <a:r>
              <a:rPr lang="en-US" altLang="en-US" dirty="0"/>
              <a:t>	00000110  (+6)</a:t>
            </a:r>
          </a:p>
          <a:p>
            <a:pPr lvl="1"/>
            <a:r>
              <a:rPr lang="en-US" altLang="en-US" dirty="0"/>
              <a:t>(Remember, we carry the sign bit to the left as we shift.)</a:t>
            </a:r>
          </a:p>
        </p:txBody>
      </p:sp>
      <p:sp>
        <p:nvSpPr>
          <p:cNvPr id="425988" name="Rectangle 4"/>
          <p:cNvSpPr>
            <a:spLocks noChangeArrowheads="1"/>
          </p:cNvSpPr>
          <p:nvPr/>
        </p:nvSpPr>
        <p:spPr bwMode="auto">
          <a:xfrm>
            <a:off x="1828800" y="5791200"/>
            <a:ext cx="5181600" cy="533400"/>
          </a:xfrm>
          <a:prstGeom prst="rect">
            <a:avLst/>
          </a:prstGeom>
          <a:solidFill>
            <a:srgbClr val="DDF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buFontTx/>
              <a:buNone/>
            </a:pPr>
            <a:r>
              <a:rPr lang="en-US" altLang="en-US" sz="2200" u="none" baseline="0" dirty="0">
                <a:solidFill>
                  <a:srgbClr val="000000"/>
                </a:solidFill>
                <a:latin typeface="+mj-lt"/>
              </a:rPr>
              <a:t>To divide 12 by 4, we right shift twice.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62" name="Rectangle 10"/>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(1 of 33)</a:t>
            </a:r>
          </a:p>
        </p:txBody>
      </p:sp>
      <p:sp>
        <p:nvSpPr>
          <p:cNvPr id="228359" name="Rectangle 7"/>
          <p:cNvSpPr>
            <a:spLocks noGrp="1" noChangeArrowheads="1"/>
          </p:cNvSpPr>
          <p:nvPr>
            <p:ph idx="1"/>
          </p:nvPr>
        </p:nvSpPr>
        <p:spPr/>
        <p:txBody>
          <a:bodyPr>
            <a:normAutofit fontScale="92500" lnSpcReduction="10000"/>
          </a:bodyPr>
          <a:lstStyle/>
          <a:p>
            <a:r>
              <a:rPr lang="en-US" altLang="en-US" dirty="0"/>
              <a:t>The signed magnitude, one’s complement, and two’s complement representation that we have just presented deal with signed integer values only.</a:t>
            </a:r>
          </a:p>
          <a:p>
            <a:r>
              <a:rPr lang="en-US" altLang="en-US" dirty="0"/>
              <a:t>Without modification, these formats are not useful in scientific or business applications that deal with real number values.</a:t>
            </a:r>
          </a:p>
          <a:p>
            <a:r>
              <a:rPr lang="en-US" altLang="en-US" dirty="0"/>
              <a:t>Floating-point representation solves this problem.</a:t>
            </a:r>
          </a:p>
        </p:txBody>
      </p:sp>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 of 33)</a:t>
            </a:r>
          </a:p>
        </p:txBody>
      </p:sp>
      <p:sp>
        <p:nvSpPr>
          <p:cNvPr id="230403" name="Rectangle 3"/>
          <p:cNvSpPr>
            <a:spLocks noGrp="1" noChangeArrowheads="1"/>
          </p:cNvSpPr>
          <p:nvPr>
            <p:ph idx="1"/>
          </p:nvPr>
        </p:nvSpPr>
        <p:spPr/>
        <p:txBody>
          <a:bodyPr>
            <a:normAutofit fontScale="85000" lnSpcReduction="10000"/>
          </a:bodyPr>
          <a:lstStyle/>
          <a:p>
            <a:r>
              <a:rPr lang="en-US" altLang="en-US" dirty="0"/>
              <a:t>If we are clever programmers, we can perform floating-point calculations using any integer format.</a:t>
            </a:r>
          </a:p>
          <a:p>
            <a:r>
              <a:rPr lang="en-US" altLang="en-US" dirty="0"/>
              <a:t>This is called </a:t>
            </a:r>
            <a:r>
              <a:rPr lang="en-US" altLang="en-US" i="1" dirty="0"/>
              <a:t>floating-point emulation</a:t>
            </a:r>
            <a:r>
              <a:rPr lang="en-US" altLang="en-US" dirty="0"/>
              <a:t>, because floating point values aren’t stored as such; we just create programs that make it seem as if floating-point values are being used</a:t>
            </a:r>
            <a:r>
              <a:rPr lang="en-US" altLang="en-US" dirty="0" smtClean="0"/>
              <a:t>.</a:t>
            </a:r>
          </a:p>
          <a:p>
            <a:pPr lvl="1"/>
            <a:r>
              <a:rPr lang="en-US" altLang="en-US" dirty="0" smtClean="0">
                <a:solidFill>
                  <a:srgbClr val="FF0000"/>
                </a:solidFill>
              </a:rPr>
              <a:t>Commonly needed when coding drivers and OSs</a:t>
            </a:r>
            <a:endParaRPr lang="en-US" altLang="en-US" dirty="0">
              <a:solidFill>
                <a:srgbClr val="FF0000"/>
              </a:solidFill>
            </a:endParaRPr>
          </a:p>
          <a:p>
            <a:r>
              <a:rPr lang="en-US" altLang="en-US" dirty="0"/>
              <a:t>Most of today’s computers are equipped with specialized hardware that performs floating-point arithmetic with no special programming required.</a:t>
            </a:r>
          </a:p>
        </p:txBody>
      </p:sp>
    </p:spTree>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7" name="Rectangle 5"/>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(3 of 33)</a:t>
            </a:r>
          </a:p>
        </p:txBody>
      </p:sp>
      <p:sp>
        <p:nvSpPr>
          <p:cNvPr id="238595" name="Rectangle 3"/>
          <p:cNvSpPr>
            <a:spLocks noGrp="1" noChangeArrowheads="1"/>
          </p:cNvSpPr>
          <p:nvPr>
            <p:ph idx="1"/>
          </p:nvPr>
        </p:nvSpPr>
        <p:spPr/>
        <p:txBody>
          <a:bodyPr>
            <a:normAutofit fontScale="92500"/>
          </a:bodyPr>
          <a:lstStyle/>
          <a:p>
            <a:r>
              <a:rPr lang="en-US" altLang="en-US" dirty="0"/>
              <a:t>Floating-point numbers allow an arbitrary number of decimal places to the right of the decimal point.</a:t>
            </a:r>
          </a:p>
          <a:p>
            <a:pPr lvl="1"/>
            <a:r>
              <a:rPr lang="en-US" altLang="en-US" dirty="0"/>
              <a:t>For example: 0.5 </a:t>
            </a:r>
            <a:r>
              <a:rPr lang="en-US" altLang="en-US" dirty="0">
                <a:sym typeface="Symbol" pitchFamily="18" charset="2"/>
              </a:rPr>
              <a:t></a:t>
            </a:r>
            <a:r>
              <a:rPr lang="en-US" altLang="en-US" dirty="0"/>
              <a:t> 0.25 = 0.125</a:t>
            </a:r>
          </a:p>
          <a:p>
            <a:r>
              <a:rPr lang="en-US" altLang="en-US" dirty="0"/>
              <a:t>They are often expressed in scientific notation. </a:t>
            </a:r>
          </a:p>
          <a:p>
            <a:pPr lvl="1"/>
            <a:r>
              <a:rPr lang="en-US" altLang="en-US" dirty="0"/>
              <a:t>For example: </a:t>
            </a:r>
          </a:p>
          <a:p>
            <a:pPr lvl="2"/>
            <a:r>
              <a:rPr lang="en-US" altLang="en-US" dirty="0"/>
              <a:t>0.125 = 1.25 </a:t>
            </a:r>
            <a:r>
              <a:rPr lang="en-US" altLang="en-US" dirty="0">
                <a:sym typeface="Symbol" pitchFamily="18" charset="2"/>
              </a:rPr>
              <a:t></a:t>
            </a:r>
            <a:r>
              <a:rPr lang="en-US" altLang="en-US" dirty="0"/>
              <a:t> 10</a:t>
            </a:r>
            <a:r>
              <a:rPr lang="en-US" altLang="en-US" baseline="30000" dirty="0"/>
              <a:t>-1</a:t>
            </a:r>
          </a:p>
          <a:p>
            <a:pPr lvl="2"/>
            <a:r>
              <a:rPr lang="en-US" altLang="en-US" dirty="0"/>
              <a:t>5,000,000 = 5.0 </a:t>
            </a:r>
            <a:r>
              <a:rPr lang="en-US" altLang="en-US" dirty="0">
                <a:sym typeface="Symbol" pitchFamily="18" charset="2"/>
              </a:rPr>
              <a:t></a:t>
            </a:r>
            <a:r>
              <a:rPr lang="en-US" altLang="en-US" dirty="0"/>
              <a:t> 10</a:t>
            </a:r>
            <a:r>
              <a:rPr lang="en-US" altLang="en-US" baseline="30000" dirty="0"/>
              <a:t>6</a:t>
            </a:r>
          </a:p>
        </p:txBody>
      </p:sp>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04" name="Rectangle 8"/>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(4 of 33)</a:t>
            </a:r>
          </a:p>
        </p:txBody>
      </p:sp>
      <p:sp>
        <p:nvSpPr>
          <p:cNvPr id="234499" name="Rectangle 3"/>
          <p:cNvSpPr>
            <a:spLocks noGrp="1" noChangeArrowheads="1"/>
          </p:cNvSpPr>
          <p:nvPr>
            <p:ph idx="1"/>
          </p:nvPr>
        </p:nvSpPr>
        <p:spPr/>
        <p:txBody>
          <a:bodyPr/>
          <a:lstStyle/>
          <a:p>
            <a:r>
              <a:rPr lang="en-US" altLang="en-US" dirty="0"/>
              <a:t>Computers use a form of scientific notation for floating-point representation </a:t>
            </a:r>
          </a:p>
          <a:p>
            <a:r>
              <a:rPr lang="en-US" altLang="en-US" dirty="0"/>
              <a:t>Numbers written in scientific notation have three </a:t>
            </a:r>
            <a:r>
              <a:rPr lang="en-US" altLang="en-US" dirty="0" smtClean="0"/>
              <a:t>components </a:t>
            </a:r>
            <a:r>
              <a:rPr lang="en-US" altLang="en-US" dirty="0" smtClean="0">
                <a:solidFill>
                  <a:srgbClr val="FF0000"/>
                </a:solidFill>
              </a:rPr>
              <a:t>(exponent base 10 or 2)</a:t>
            </a:r>
            <a:r>
              <a:rPr lang="en-US" altLang="en-US" dirty="0" smtClean="0"/>
              <a:t>:</a:t>
            </a:r>
            <a:endParaRPr lang="en-US" altLang="en-US" dirty="0"/>
          </a:p>
        </p:txBody>
      </p:sp>
      <p:pic>
        <p:nvPicPr>
          <p:cNvPr id="3" name="Picture 2">
            <a:extLst>
              <a:ext uri="{FF2B5EF4-FFF2-40B4-BE49-F238E27FC236}">
                <a16:creationId xmlns="" xmlns:a16="http://schemas.microsoft.com/office/drawing/2014/main" id="{864A0B40-14EA-2948-9606-2A43EE6F9D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4038600"/>
            <a:ext cx="5168900" cy="20701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6" name="Rectangle 8"/>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(5 of 33)</a:t>
            </a:r>
          </a:p>
        </p:txBody>
      </p:sp>
      <p:sp>
        <p:nvSpPr>
          <p:cNvPr id="232451" name="Rectangle 3"/>
          <p:cNvSpPr>
            <a:spLocks noGrp="1" noChangeArrowheads="1"/>
          </p:cNvSpPr>
          <p:nvPr>
            <p:ph idx="1"/>
          </p:nvPr>
        </p:nvSpPr>
        <p:spPr>
          <a:xfrm>
            <a:off x="685800" y="1828800"/>
            <a:ext cx="7772400" cy="3810000"/>
          </a:xfrm>
        </p:spPr>
        <p:txBody>
          <a:bodyPr>
            <a:normAutofit fontScale="92500" lnSpcReduction="20000"/>
          </a:bodyPr>
          <a:lstStyle/>
          <a:p>
            <a:r>
              <a:rPr lang="en-US" altLang="en-US" dirty="0"/>
              <a:t>Computer representation of a floating-point number consists of three fixed-size fields:</a:t>
            </a:r>
          </a:p>
          <a:p>
            <a:endParaRPr lang="en-US" altLang="en-US" dirty="0"/>
          </a:p>
          <a:p>
            <a:endParaRPr lang="en-US" altLang="en-US" dirty="0"/>
          </a:p>
          <a:p>
            <a:endParaRPr lang="en-US" altLang="en-US" dirty="0"/>
          </a:p>
          <a:p>
            <a:endParaRPr lang="en-US" altLang="en-US" dirty="0"/>
          </a:p>
          <a:p>
            <a:r>
              <a:rPr lang="en-US" altLang="en-US" dirty="0"/>
              <a:t>This is the standard arrangement of these fields.</a:t>
            </a:r>
          </a:p>
        </p:txBody>
      </p:sp>
      <p:sp>
        <p:nvSpPr>
          <p:cNvPr id="232454" name="Rectangle 6"/>
          <p:cNvSpPr>
            <a:spLocks noChangeArrowheads="1"/>
          </p:cNvSpPr>
          <p:nvPr/>
        </p:nvSpPr>
        <p:spPr bwMode="auto">
          <a:xfrm>
            <a:off x="381000" y="5486400"/>
            <a:ext cx="8153400" cy="838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1800" u="none" baseline="0" dirty="0">
                <a:solidFill>
                  <a:srgbClr val="000000"/>
                </a:solidFill>
                <a:latin typeface="+mj-lt"/>
              </a:rPr>
              <a:t>Note: Although “significand” and “mantissa” do not technically mean the same thing, many people use these terms interchangeably.  We use the term “significand” to refer to the fractional part of a floating point number.</a:t>
            </a:r>
          </a:p>
        </p:txBody>
      </p:sp>
      <p:pic>
        <p:nvPicPr>
          <p:cNvPr id="3" name="Picture 2">
            <a:extLst>
              <a:ext uri="{FF2B5EF4-FFF2-40B4-BE49-F238E27FC236}">
                <a16:creationId xmlns="" xmlns:a16="http://schemas.microsoft.com/office/drawing/2014/main" id="{C6DD9A39-1767-4D4F-B1E6-26C92523B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2971800"/>
            <a:ext cx="5181600" cy="14033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0" name="Rectangle 6"/>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(6 of 33)</a:t>
            </a:r>
          </a:p>
        </p:txBody>
      </p:sp>
      <p:sp>
        <p:nvSpPr>
          <p:cNvPr id="236546" name="Rectangle 2"/>
          <p:cNvSpPr>
            <a:spLocks noGrp="1" noChangeArrowheads="1"/>
          </p:cNvSpPr>
          <p:nvPr>
            <p:ph idx="1"/>
          </p:nvPr>
        </p:nvSpPr>
        <p:spPr>
          <a:xfrm>
            <a:off x="685800" y="1828800"/>
            <a:ext cx="7924800" cy="2514600"/>
          </a:xfrm>
        </p:spPr>
        <p:txBody>
          <a:bodyPr>
            <a:normAutofit fontScale="92500" lnSpcReduction="20000"/>
          </a:bodyPr>
          <a:lstStyle/>
          <a:p>
            <a:r>
              <a:rPr lang="en-US" altLang="en-US" dirty="0"/>
              <a:t>The one-bit sign field is the sign of the stored value.</a:t>
            </a:r>
          </a:p>
          <a:p>
            <a:r>
              <a:rPr lang="en-US" altLang="en-US" dirty="0"/>
              <a:t>The size of the exponent field determines the range of values that can be represented.</a:t>
            </a:r>
          </a:p>
          <a:p>
            <a:r>
              <a:rPr lang="en-US" altLang="en-US" dirty="0"/>
              <a:t>The size of the significand determines the precision of the representation.</a:t>
            </a:r>
          </a:p>
        </p:txBody>
      </p:sp>
      <p:pic>
        <p:nvPicPr>
          <p:cNvPr id="3" name="Picture 2">
            <a:extLst>
              <a:ext uri="{FF2B5EF4-FFF2-40B4-BE49-F238E27FC236}">
                <a16:creationId xmlns="" xmlns:a16="http://schemas.microsoft.com/office/drawing/2014/main" id="{F2F8118B-7212-E843-8577-033EB6CB4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4436204"/>
            <a:ext cx="6119703" cy="1659796"/>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9" name="Rectangle 9"/>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(7 of 33)</a:t>
            </a:r>
          </a:p>
        </p:txBody>
      </p:sp>
      <p:sp>
        <p:nvSpPr>
          <p:cNvPr id="240642" name="Rectangle 2"/>
          <p:cNvSpPr>
            <a:spLocks noGrp="1" noChangeArrowheads="1"/>
          </p:cNvSpPr>
          <p:nvPr>
            <p:ph idx="1"/>
          </p:nvPr>
        </p:nvSpPr>
        <p:spPr>
          <a:xfrm>
            <a:off x="685800" y="1828800"/>
            <a:ext cx="7772400" cy="2514600"/>
          </a:xfrm>
        </p:spPr>
        <p:txBody>
          <a:bodyPr>
            <a:normAutofit fontScale="77500" lnSpcReduction="20000"/>
          </a:bodyPr>
          <a:lstStyle/>
          <a:p>
            <a:r>
              <a:rPr lang="en-US" altLang="en-US" dirty="0"/>
              <a:t>We introduce a hypothetical “Simple Model” to explain the concepts.</a:t>
            </a:r>
          </a:p>
          <a:p>
            <a:r>
              <a:rPr lang="en-US" altLang="en-US" dirty="0"/>
              <a:t>In this model:</a:t>
            </a:r>
          </a:p>
          <a:p>
            <a:pPr lvl="1"/>
            <a:r>
              <a:rPr lang="en-US" altLang="en-US" dirty="0"/>
              <a:t>A floating-point number is 14 bits in length</a:t>
            </a:r>
            <a:r>
              <a:rPr lang="en-US" altLang="en-US" dirty="0" smtClean="0"/>
              <a:t>.</a:t>
            </a:r>
          </a:p>
          <a:p>
            <a:pPr lvl="2"/>
            <a:r>
              <a:rPr lang="en-US" altLang="en-US" dirty="0" smtClean="0">
                <a:solidFill>
                  <a:srgbClr val="FF0000"/>
                </a:solidFill>
              </a:rPr>
              <a:t>Standard lengths are 32(1:8:23), 64(1:11:52), and 80(1:</a:t>
            </a:r>
            <a:r>
              <a:rPr lang="en-US" altLang="en-US" dirty="0" smtClean="0">
                <a:solidFill>
                  <a:srgbClr val="FF0000"/>
                </a:solidFill>
              </a:rPr>
              <a:t>15:1:</a:t>
            </a:r>
            <a:r>
              <a:rPr lang="en-US" altLang="en-US" dirty="0" smtClean="0">
                <a:solidFill>
                  <a:srgbClr val="FF0000"/>
                </a:solidFill>
              </a:rPr>
              <a:t>63).</a:t>
            </a:r>
            <a:endParaRPr lang="en-US" altLang="en-US" dirty="0">
              <a:solidFill>
                <a:srgbClr val="FF0000"/>
              </a:solidFill>
            </a:endParaRPr>
          </a:p>
          <a:p>
            <a:pPr lvl="1"/>
            <a:r>
              <a:rPr lang="en-US" altLang="en-US" dirty="0"/>
              <a:t>The exponent field is 5 bits.</a:t>
            </a:r>
          </a:p>
          <a:p>
            <a:pPr lvl="1"/>
            <a:r>
              <a:rPr lang="en-US" altLang="en-US" dirty="0"/>
              <a:t>The significand field is 8 bits.</a:t>
            </a:r>
          </a:p>
          <a:p>
            <a:endParaRPr lang="en-US" altLang="en-US" dirty="0"/>
          </a:p>
        </p:txBody>
      </p:sp>
      <p:pic>
        <p:nvPicPr>
          <p:cNvPr id="3" name="Picture 2">
            <a:extLst>
              <a:ext uri="{FF2B5EF4-FFF2-40B4-BE49-F238E27FC236}">
                <a16:creationId xmlns="" xmlns:a16="http://schemas.microsoft.com/office/drawing/2014/main" id="{1F83D7EB-5C1A-6B41-A729-FAD1CDA9C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4432300"/>
            <a:ext cx="6134100" cy="1663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Rectangle 3"/>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lstStyle/>
          <a:p>
            <a:pPr>
              <a:spcBef>
                <a:spcPct val="15000"/>
              </a:spcBef>
            </a:pPr>
            <a:r>
              <a:rPr lang="en-US" altLang="en-US" sz="2800" dirty="0"/>
              <a:t>The decimal number 947 in powers of 10 is:</a:t>
            </a:r>
          </a:p>
          <a:p>
            <a:pPr lvl="1">
              <a:spcBef>
                <a:spcPct val="15000"/>
              </a:spcBef>
            </a:pPr>
            <a:endParaRPr lang="en-US" altLang="en-US" sz="2300" dirty="0"/>
          </a:p>
          <a:p>
            <a:pPr lvl="1">
              <a:spcBef>
                <a:spcPct val="15000"/>
              </a:spcBef>
              <a:buFontTx/>
              <a:buNone/>
            </a:pPr>
            <a:endParaRPr lang="en-US" altLang="en-US" sz="2300" dirty="0"/>
          </a:p>
          <a:p>
            <a:pPr lvl="1">
              <a:spcBef>
                <a:spcPct val="15000"/>
              </a:spcBef>
              <a:buFontTx/>
              <a:buNone/>
            </a:pPr>
            <a:r>
              <a:rPr lang="en-US" altLang="en-US" sz="2400" dirty="0"/>
              <a:t>    </a:t>
            </a:r>
          </a:p>
          <a:p>
            <a:pPr>
              <a:spcBef>
                <a:spcPct val="40000"/>
              </a:spcBef>
            </a:pPr>
            <a:r>
              <a:rPr lang="en-US" altLang="en-US" sz="2800" dirty="0"/>
              <a:t>The decimal number 5836.47 in powers of 10 is:</a:t>
            </a:r>
          </a:p>
          <a:p>
            <a:pPr lvl="1">
              <a:spcBef>
                <a:spcPct val="5000"/>
              </a:spcBef>
              <a:buFontTx/>
              <a:buNone/>
            </a:pPr>
            <a:endParaRPr lang="en-US" altLang="en-US" sz="2400" dirty="0"/>
          </a:p>
        </p:txBody>
      </p:sp>
      <p:sp>
        <p:nvSpPr>
          <p:cNvPr id="130052" name="Text Box 4"/>
          <p:cNvSpPr txBox="1">
            <a:spLocks noChangeArrowheads="1"/>
          </p:cNvSpPr>
          <p:nvPr/>
        </p:nvSpPr>
        <p:spPr bwMode="auto">
          <a:xfrm>
            <a:off x="1524000" y="4491546"/>
            <a:ext cx="6172200" cy="886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1">
              <a:spcBef>
                <a:spcPct val="5000"/>
              </a:spcBef>
            </a:pPr>
            <a:r>
              <a:rPr lang="en-US" altLang="en-US" sz="2400" u="none" baseline="0" dirty="0">
                <a:latin typeface="+mj-lt"/>
              </a:rPr>
              <a:t>5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3</a:t>
            </a:r>
            <a:r>
              <a:rPr lang="en-US" altLang="en-US" sz="2400" u="none" baseline="0" dirty="0">
                <a:latin typeface="+mj-lt"/>
              </a:rPr>
              <a:t> + 8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2</a:t>
            </a:r>
            <a:r>
              <a:rPr lang="en-US" altLang="en-US" sz="2400" u="none" baseline="0" dirty="0">
                <a:latin typeface="+mj-lt"/>
              </a:rPr>
              <a:t> + 3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1 </a:t>
            </a:r>
            <a:r>
              <a:rPr lang="en-US" altLang="en-US" sz="2400" u="none" baseline="0" dirty="0">
                <a:latin typeface="+mj-lt"/>
              </a:rPr>
              <a:t>+ 6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0</a:t>
            </a:r>
            <a:r>
              <a:rPr lang="en-US" altLang="en-US" sz="2400" u="none" baseline="0" dirty="0">
                <a:latin typeface="+mj-lt"/>
              </a:rPr>
              <a:t> </a:t>
            </a:r>
          </a:p>
          <a:p>
            <a:pPr lvl="1"/>
            <a:r>
              <a:rPr lang="en-US" altLang="en-US" sz="2400" u="none" baseline="0" dirty="0">
                <a:latin typeface="+mj-lt"/>
              </a:rPr>
              <a:t>    + 4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-1</a:t>
            </a:r>
            <a:r>
              <a:rPr lang="en-US" altLang="en-US" sz="2400" u="none" baseline="0" dirty="0">
                <a:latin typeface="+mj-lt"/>
              </a:rPr>
              <a:t> + 7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-2</a:t>
            </a:r>
            <a:r>
              <a:rPr lang="en-US" altLang="en-US" u="none" baseline="0" dirty="0">
                <a:latin typeface="+mj-lt"/>
              </a:rPr>
              <a:t> </a:t>
            </a:r>
            <a:endParaRPr lang="en-US" altLang="en-US" sz="2200" u="none" baseline="0" dirty="0">
              <a:latin typeface="+mj-lt"/>
            </a:endParaRPr>
          </a:p>
        </p:txBody>
      </p:sp>
      <p:sp>
        <p:nvSpPr>
          <p:cNvPr id="130053" name="Text Box 5"/>
          <p:cNvSpPr txBox="1">
            <a:spLocks noChangeArrowheads="1"/>
          </p:cNvSpPr>
          <p:nvPr/>
        </p:nvSpPr>
        <p:spPr bwMode="auto">
          <a:xfrm>
            <a:off x="1829873" y="2514600"/>
            <a:ext cx="5129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1"/>
            <a:r>
              <a:rPr lang="en-US" altLang="en-US" sz="2400" u="none" baseline="0" dirty="0">
                <a:latin typeface="+mj-lt"/>
              </a:rPr>
              <a:t>9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2</a:t>
            </a:r>
            <a:r>
              <a:rPr lang="en-US" altLang="en-US" sz="2400" u="none" baseline="0" dirty="0">
                <a:latin typeface="+mj-lt"/>
              </a:rPr>
              <a:t> + 4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1</a:t>
            </a:r>
            <a:r>
              <a:rPr lang="en-US" altLang="en-US" sz="2400" u="none" baseline="0" dirty="0">
                <a:latin typeface="+mj-lt"/>
              </a:rPr>
              <a:t> + 7 </a:t>
            </a:r>
            <a:r>
              <a:rPr lang="en-US" altLang="en-US" sz="2400" u="none" baseline="0" dirty="0">
                <a:latin typeface="+mj-lt"/>
                <a:sym typeface="Symbol" pitchFamily="18" charset="2"/>
              </a:rPr>
              <a:t></a:t>
            </a:r>
            <a:r>
              <a:rPr lang="en-US" altLang="en-US" sz="2400" u="none" baseline="0" dirty="0">
                <a:latin typeface="+mj-lt"/>
              </a:rPr>
              <a:t> 10</a:t>
            </a:r>
            <a:r>
              <a:rPr lang="en-US" altLang="en-US" sz="2400" u="none" dirty="0">
                <a:latin typeface="+mj-lt"/>
              </a:rPr>
              <a:t>0</a:t>
            </a:r>
            <a:r>
              <a:rPr lang="en-US" altLang="en-US" u="none" dirty="0">
                <a:latin typeface="+mj-lt"/>
              </a:rPr>
              <a:t> </a:t>
            </a:r>
            <a:r>
              <a:rPr lang="en-US" altLang="en-US" u="none" baseline="0" dirty="0">
                <a:latin typeface="+mj-lt"/>
              </a:rPr>
              <a:t> </a:t>
            </a:r>
            <a:endParaRPr lang="en-US" altLang="en-US" sz="2200" u="none" baseline="0" dirty="0">
              <a:latin typeface="+mj-lt"/>
            </a:endParaRPr>
          </a:p>
        </p:txBody>
      </p:sp>
      <p:sp>
        <p:nvSpPr>
          <p:cNvPr id="7" name="Rectangle 2">
            <a:extLst>
              <a:ext uri="{FF2B5EF4-FFF2-40B4-BE49-F238E27FC236}">
                <a16:creationId xmlns="" xmlns:a16="http://schemas.microsoft.com/office/drawing/2014/main" id="{9A269F10-B956-4543-9A68-D4D4589F200D}"/>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2.2 Positional Numbering Systems </a:t>
            </a:r>
            <a:br>
              <a:rPr lang="en-US" altLang="en-US" dirty="0"/>
            </a:br>
            <a:r>
              <a:rPr lang="en-US" altLang="en-US" dirty="0"/>
              <a:t>(2 of 3)</a:t>
            </a:r>
          </a:p>
        </p:txBody>
      </p:sp>
    </p:spTree>
  </p:cSld>
  <p:clrMapOvr>
    <a:overrideClrMapping bg1="lt1" tx1="dk1" bg2="lt2" tx2="dk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6" name="Rectangle 8"/>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(8 of 33)</a:t>
            </a:r>
          </a:p>
        </p:txBody>
      </p:sp>
      <p:sp>
        <p:nvSpPr>
          <p:cNvPr id="242690" name="Rectangle 2"/>
          <p:cNvSpPr>
            <a:spLocks noGrp="1" noChangeArrowheads="1"/>
          </p:cNvSpPr>
          <p:nvPr>
            <p:ph idx="1"/>
          </p:nvPr>
        </p:nvSpPr>
        <p:spPr>
          <a:xfrm>
            <a:off x="685800" y="1828800"/>
            <a:ext cx="7772400" cy="2209800"/>
          </a:xfrm>
        </p:spPr>
        <p:txBody>
          <a:bodyPr>
            <a:normAutofit fontScale="77500" lnSpcReduction="20000"/>
          </a:bodyPr>
          <a:lstStyle/>
          <a:p>
            <a:r>
              <a:rPr lang="en-US" altLang="en-US" dirty="0"/>
              <a:t>The significand is always preceded by an implied binary point.</a:t>
            </a:r>
          </a:p>
          <a:p>
            <a:r>
              <a:rPr lang="en-US" altLang="en-US" dirty="0"/>
              <a:t>Thus, the significand always contains a fractional binary value.</a:t>
            </a:r>
          </a:p>
          <a:p>
            <a:r>
              <a:rPr lang="en-US" altLang="en-US" dirty="0"/>
              <a:t>The exponent indicates the power of 2 by which the significand is multiplied.</a:t>
            </a:r>
          </a:p>
        </p:txBody>
      </p:sp>
      <p:pic>
        <p:nvPicPr>
          <p:cNvPr id="3" name="Picture 2">
            <a:extLst>
              <a:ext uri="{FF2B5EF4-FFF2-40B4-BE49-F238E27FC236}">
                <a16:creationId xmlns="" xmlns:a16="http://schemas.microsoft.com/office/drawing/2014/main" id="{29CEA5BA-283F-1E49-BE4C-A99695F30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4419600"/>
            <a:ext cx="6134100" cy="1663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idx="1"/>
          </p:nvPr>
        </p:nvSpPr>
        <p:spPr>
          <a:xfrm>
            <a:off x="685800" y="1828800"/>
            <a:ext cx="7772400" cy="2438400"/>
          </a:xfrm>
          <a:noFill/>
          <a:ln/>
          <a:extLst>
            <a:ext uri="{909E8E84-426E-40dd-AFC4-6F175D3DCCD1}">
              <a14:hiddenFill xmlns:a14="http://schemas.microsoft.com/office/drawing/2010/main">
                <a:solidFill>
                  <a:srgbClr val="E4F5FF"/>
                </a:solidFill>
              </a14:hiddenFill>
            </a:ext>
          </a:extLst>
        </p:spPr>
        <p:txBody>
          <a:bodyPr>
            <a:normAutofit fontScale="77500" lnSpcReduction="20000"/>
          </a:bodyPr>
          <a:lstStyle/>
          <a:p>
            <a:pPr>
              <a:lnSpc>
                <a:spcPct val="80000"/>
              </a:lnSpc>
              <a:spcBef>
                <a:spcPct val="40000"/>
              </a:spcBef>
            </a:pPr>
            <a:r>
              <a:rPr lang="en-US" altLang="en-US" sz="2600" dirty="0"/>
              <a:t>Example:</a:t>
            </a:r>
          </a:p>
          <a:p>
            <a:pPr lvl="1">
              <a:lnSpc>
                <a:spcPct val="80000"/>
              </a:lnSpc>
              <a:spcBef>
                <a:spcPct val="40000"/>
              </a:spcBef>
            </a:pPr>
            <a:r>
              <a:rPr lang="en-US" altLang="en-US" sz="2400" dirty="0"/>
              <a:t>Express 32</a:t>
            </a:r>
            <a:r>
              <a:rPr lang="en-US" altLang="en-US" sz="2400" baseline="-25000" dirty="0"/>
              <a:t>10</a:t>
            </a:r>
            <a:r>
              <a:rPr lang="en-US" altLang="en-US" sz="2400" dirty="0"/>
              <a:t> in the simplified 14-bit floating-point model.</a:t>
            </a:r>
          </a:p>
          <a:p>
            <a:pPr>
              <a:lnSpc>
                <a:spcPct val="90000"/>
              </a:lnSpc>
              <a:spcBef>
                <a:spcPct val="40000"/>
              </a:spcBef>
            </a:pPr>
            <a:r>
              <a:rPr lang="en-US" altLang="en-US" sz="2400" dirty="0"/>
              <a:t>We know that 32 is 2</a:t>
            </a:r>
            <a:r>
              <a:rPr lang="en-US" altLang="en-US" sz="2400" baseline="30000" dirty="0"/>
              <a:t>5</a:t>
            </a:r>
            <a:r>
              <a:rPr lang="en-US" altLang="en-US" sz="2400" dirty="0"/>
              <a:t>. So in (binary) scientific notation 32 = 1.0 x 2</a:t>
            </a:r>
            <a:r>
              <a:rPr lang="en-US" altLang="en-US" sz="2400" baseline="30000" dirty="0"/>
              <a:t>5</a:t>
            </a:r>
            <a:r>
              <a:rPr lang="en-US" altLang="en-US" sz="2400" dirty="0"/>
              <a:t> = 0.1 x 2</a:t>
            </a:r>
            <a:r>
              <a:rPr lang="en-US" altLang="en-US" sz="2400" baseline="30000" dirty="0"/>
              <a:t>6</a:t>
            </a:r>
            <a:r>
              <a:rPr lang="en-US" altLang="en-US" sz="2400" dirty="0"/>
              <a:t>. </a:t>
            </a:r>
          </a:p>
          <a:p>
            <a:pPr lvl="1">
              <a:lnSpc>
                <a:spcPct val="90000"/>
              </a:lnSpc>
              <a:spcBef>
                <a:spcPct val="40000"/>
              </a:spcBef>
            </a:pPr>
            <a:r>
              <a:rPr lang="en-US" altLang="en-US" sz="2400" dirty="0"/>
              <a:t>In a moment, we’ll explain </a:t>
            </a:r>
            <a:r>
              <a:rPr lang="en-US" altLang="en-US" sz="2400" dirty="0" smtClean="0"/>
              <a:t>why </a:t>
            </a:r>
            <a:r>
              <a:rPr lang="en-US" altLang="en-US" sz="2400" dirty="0" smtClean="0">
                <a:solidFill>
                  <a:srgbClr val="FF0000"/>
                </a:solidFill>
              </a:rPr>
              <a:t>(for now)</a:t>
            </a:r>
            <a:r>
              <a:rPr lang="en-US" altLang="en-US" sz="2400" dirty="0" smtClean="0"/>
              <a:t> </a:t>
            </a:r>
            <a:r>
              <a:rPr lang="en-US" altLang="en-US" sz="2400" dirty="0"/>
              <a:t>we </a:t>
            </a:r>
            <a:r>
              <a:rPr lang="en-US" altLang="en-US" sz="2400" dirty="0" smtClean="0"/>
              <a:t>use the </a:t>
            </a:r>
            <a:r>
              <a:rPr lang="en-US" altLang="en-US" sz="2400" dirty="0"/>
              <a:t>second notation versus the </a:t>
            </a:r>
            <a:r>
              <a:rPr lang="en-US" altLang="en-US" sz="2400" dirty="0" smtClean="0"/>
              <a:t>first </a:t>
            </a:r>
            <a:r>
              <a:rPr lang="en-US" altLang="en-US" sz="2400" dirty="0" smtClean="0">
                <a:solidFill>
                  <a:srgbClr val="FF0000"/>
                </a:solidFill>
              </a:rPr>
              <a:t>(for the sake of showing it’s weaknesses)</a:t>
            </a:r>
            <a:r>
              <a:rPr lang="en-US" altLang="en-US" sz="2400" dirty="0" smtClean="0"/>
              <a:t>.</a:t>
            </a:r>
          </a:p>
          <a:p>
            <a:pPr lvl="2">
              <a:lnSpc>
                <a:spcPct val="90000"/>
              </a:lnSpc>
              <a:spcBef>
                <a:spcPct val="40000"/>
              </a:spcBef>
            </a:pPr>
            <a:r>
              <a:rPr lang="en-US" altLang="en-US" sz="1600" dirty="0" smtClean="0">
                <a:solidFill>
                  <a:srgbClr val="FF0000"/>
                </a:solidFill>
              </a:rPr>
              <a:t>Most standards prefer the first, with a one before decimal dot</a:t>
            </a:r>
            <a:endParaRPr lang="en-US" altLang="en-US" sz="1600" dirty="0">
              <a:solidFill>
                <a:srgbClr val="FF0000"/>
              </a:solidFill>
            </a:endParaRPr>
          </a:p>
          <a:p>
            <a:pPr>
              <a:lnSpc>
                <a:spcPct val="90000"/>
              </a:lnSpc>
              <a:spcBef>
                <a:spcPct val="40000"/>
              </a:spcBef>
            </a:pPr>
            <a:r>
              <a:rPr lang="en-US" altLang="en-US" sz="2400" dirty="0"/>
              <a:t>Using this information, we put 110 (= 6</a:t>
            </a:r>
            <a:r>
              <a:rPr lang="en-US" altLang="en-US" sz="2400" baseline="-25000" dirty="0"/>
              <a:t>10</a:t>
            </a:r>
            <a:r>
              <a:rPr lang="en-US" altLang="en-US" sz="2400" dirty="0"/>
              <a:t>) in the exponent field and 1 in the significand as shown.</a:t>
            </a:r>
          </a:p>
        </p:txBody>
      </p:sp>
      <p:sp>
        <p:nvSpPr>
          <p:cNvPr id="7" name="Rectangle 8">
            <a:extLst>
              <a:ext uri="{FF2B5EF4-FFF2-40B4-BE49-F238E27FC236}">
                <a16:creationId xmlns="" xmlns:a16="http://schemas.microsoft.com/office/drawing/2014/main" id="{8B40052B-186B-D745-83C4-F29CF6335858}"/>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(9 of 33)</a:t>
            </a:r>
          </a:p>
        </p:txBody>
      </p:sp>
      <p:pic>
        <p:nvPicPr>
          <p:cNvPr id="3" name="Picture 2">
            <a:extLst>
              <a:ext uri="{FF2B5EF4-FFF2-40B4-BE49-F238E27FC236}">
                <a16:creationId xmlns="" xmlns:a16="http://schemas.microsoft.com/office/drawing/2014/main" id="{27479CB0-95C4-4149-988F-2973165D0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 y="4267200"/>
            <a:ext cx="6184900" cy="12446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41" name="Rectangle 9"/>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(10 of 33)</a:t>
            </a:r>
          </a:p>
        </p:txBody>
      </p:sp>
      <p:sp>
        <p:nvSpPr>
          <p:cNvPr id="248835" name="Rectangle 3"/>
          <p:cNvSpPr>
            <a:spLocks noGrp="1" noChangeArrowheads="1"/>
          </p:cNvSpPr>
          <p:nvPr>
            <p:ph idx="1"/>
          </p:nvPr>
        </p:nvSpPr>
        <p:spPr>
          <a:xfrm>
            <a:off x="685800" y="1828800"/>
            <a:ext cx="4038600" cy="4114800"/>
          </a:xfrm>
        </p:spPr>
        <p:txBody>
          <a:bodyPr>
            <a:normAutofit fontScale="85000" lnSpcReduction="20000"/>
          </a:bodyPr>
          <a:lstStyle/>
          <a:p>
            <a:r>
              <a:rPr lang="en-US" altLang="en-US" dirty="0"/>
              <a:t>The illustrations shown at the right are all equivalent representations for 32 using our simplified model.</a:t>
            </a:r>
          </a:p>
          <a:p>
            <a:r>
              <a:rPr lang="en-US" altLang="en-US" dirty="0"/>
              <a:t>Not only do these synonymous representations waste space, but they can also cause confusion.</a:t>
            </a:r>
          </a:p>
          <a:p>
            <a:pPr lvl="1"/>
            <a:endParaRPr lang="en-US" altLang="en-US" dirty="0"/>
          </a:p>
        </p:txBody>
      </p:sp>
      <p:pic>
        <p:nvPicPr>
          <p:cNvPr id="3" name="Picture 2">
            <a:extLst>
              <a:ext uri="{FF2B5EF4-FFF2-40B4-BE49-F238E27FC236}">
                <a16:creationId xmlns="" xmlns:a16="http://schemas.microsoft.com/office/drawing/2014/main" id="{58979E8E-EA72-C542-8A02-1C03FF6ABD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1828800"/>
            <a:ext cx="3848510" cy="2933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5" name="Rectangle 7"/>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(11 of 33)</a:t>
            </a:r>
          </a:p>
        </p:txBody>
      </p:sp>
      <p:sp>
        <p:nvSpPr>
          <p:cNvPr id="252930" name="Rectangle 2"/>
          <p:cNvSpPr>
            <a:spLocks noGrp="1" noChangeArrowheads="1"/>
          </p:cNvSpPr>
          <p:nvPr>
            <p:ph idx="1"/>
          </p:nvPr>
        </p:nvSpPr>
        <p:spPr>
          <a:xfrm>
            <a:off x="685800" y="1828800"/>
            <a:ext cx="7772400" cy="1981200"/>
          </a:xfrm>
        </p:spPr>
        <p:txBody>
          <a:bodyPr>
            <a:normAutofit fontScale="92500" lnSpcReduction="20000"/>
          </a:bodyPr>
          <a:lstStyle/>
          <a:p>
            <a:r>
              <a:rPr lang="en-US" altLang="en-US" dirty="0"/>
              <a:t>Another problem with our system is that we have made no allowances for negative exponents. We have no way to express 0.5 (= 2</a:t>
            </a:r>
            <a:r>
              <a:rPr lang="en-US" altLang="en-US" baseline="30000" dirty="0"/>
              <a:t>-1</a:t>
            </a:r>
            <a:r>
              <a:rPr lang="en-US" altLang="en-US" dirty="0"/>
              <a:t>)! (Notice that there is no sign in the exponent field.)</a:t>
            </a:r>
          </a:p>
        </p:txBody>
      </p:sp>
      <p:sp>
        <p:nvSpPr>
          <p:cNvPr id="252933" name="Rectangle 5"/>
          <p:cNvSpPr>
            <a:spLocks noChangeArrowheads="1"/>
          </p:cNvSpPr>
          <p:nvPr/>
        </p:nvSpPr>
        <p:spPr bwMode="auto">
          <a:xfrm>
            <a:off x="685800" y="5486400"/>
            <a:ext cx="7315200" cy="838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All of these problems can be fixed with no changes to our basic model.</a:t>
            </a:r>
            <a:endParaRPr lang="en-US" altLang="en-US" sz="2600" u="none" baseline="0" dirty="0">
              <a:solidFill>
                <a:srgbClr val="000000"/>
              </a:solidFill>
              <a:latin typeface="+mj-lt"/>
            </a:endParaRPr>
          </a:p>
        </p:txBody>
      </p:sp>
      <p:pic>
        <p:nvPicPr>
          <p:cNvPr id="3" name="Picture 2">
            <a:extLst>
              <a:ext uri="{FF2B5EF4-FFF2-40B4-BE49-F238E27FC236}">
                <a16:creationId xmlns="" xmlns:a16="http://schemas.microsoft.com/office/drawing/2014/main" id="{969458DA-7AE2-3F47-B593-6B57276B97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4038600"/>
            <a:ext cx="5118100" cy="1391019"/>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txBody>
          <a:bodyPr>
            <a:normAutofit fontScale="92500" lnSpcReduction="10000"/>
          </a:bodyPr>
          <a:lstStyle/>
          <a:p>
            <a:r>
              <a:rPr lang="en-US" altLang="en-US" sz="2600" dirty="0">
                <a:solidFill>
                  <a:srgbClr val="000000"/>
                </a:solidFill>
              </a:rPr>
              <a:t>To resolve the problem of synonymous forms, we establish a rule that the first digit of the significand must be 1, with no ones to the left of the radix point.  </a:t>
            </a:r>
          </a:p>
          <a:p>
            <a:r>
              <a:rPr lang="en-US" altLang="en-US" sz="2600" dirty="0">
                <a:solidFill>
                  <a:srgbClr val="000000"/>
                </a:solidFill>
              </a:rPr>
              <a:t>This process, called </a:t>
            </a:r>
            <a:r>
              <a:rPr lang="en-US" altLang="en-US" sz="2600" i="1" dirty="0">
                <a:solidFill>
                  <a:srgbClr val="000000"/>
                </a:solidFill>
              </a:rPr>
              <a:t>normalization</a:t>
            </a:r>
            <a:r>
              <a:rPr lang="en-US" altLang="en-US" sz="2600" dirty="0">
                <a:solidFill>
                  <a:srgbClr val="000000"/>
                </a:solidFill>
              </a:rPr>
              <a:t>, results in a unique pattern for each floating-point number.</a:t>
            </a:r>
            <a:endParaRPr lang="en-US" altLang="en-US" sz="2300" dirty="0">
              <a:solidFill>
                <a:srgbClr val="000000"/>
              </a:solidFill>
            </a:endParaRPr>
          </a:p>
          <a:p>
            <a:pPr lvl="1"/>
            <a:r>
              <a:rPr lang="en-US" altLang="en-US" dirty="0">
                <a:solidFill>
                  <a:srgbClr val="000000"/>
                </a:solidFill>
              </a:rPr>
              <a:t>In our simple model, all significands must have the form </a:t>
            </a:r>
            <a:r>
              <a:rPr lang="en-US" altLang="en-US" dirty="0" smtClean="0">
                <a:solidFill>
                  <a:srgbClr val="000000"/>
                </a:solidFill>
              </a:rPr>
              <a:t>0.1xxxxxxxx</a:t>
            </a:r>
          </a:p>
          <a:p>
            <a:pPr lvl="2"/>
            <a:r>
              <a:rPr lang="en-US" altLang="en-US" dirty="0" smtClean="0">
                <a:solidFill>
                  <a:srgbClr val="FF0000"/>
                </a:solidFill>
              </a:rPr>
              <a:t>In most standards the mantissa is 1.xxxxxxxx</a:t>
            </a:r>
            <a:endParaRPr lang="en-US" altLang="en-US" dirty="0">
              <a:solidFill>
                <a:srgbClr val="FF0000"/>
              </a:solidFill>
            </a:endParaRPr>
          </a:p>
          <a:p>
            <a:pPr lvl="1"/>
            <a:r>
              <a:rPr lang="en-US" altLang="en-US" dirty="0">
                <a:solidFill>
                  <a:srgbClr val="000000"/>
                </a:solidFill>
              </a:rPr>
              <a:t>For example, 4.5 = 100.1 x 2</a:t>
            </a:r>
            <a:r>
              <a:rPr lang="en-US" altLang="en-US" baseline="30000" dirty="0">
                <a:solidFill>
                  <a:srgbClr val="000000"/>
                </a:solidFill>
              </a:rPr>
              <a:t>0</a:t>
            </a:r>
            <a:r>
              <a:rPr lang="en-US" altLang="en-US" dirty="0">
                <a:solidFill>
                  <a:srgbClr val="000000"/>
                </a:solidFill>
              </a:rPr>
              <a:t> = 1.001 x 2</a:t>
            </a:r>
            <a:r>
              <a:rPr lang="en-US" altLang="en-US" baseline="30000" dirty="0">
                <a:solidFill>
                  <a:srgbClr val="000000"/>
                </a:solidFill>
              </a:rPr>
              <a:t>2</a:t>
            </a:r>
            <a:r>
              <a:rPr lang="en-US" altLang="en-US" dirty="0">
                <a:solidFill>
                  <a:srgbClr val="000000"/>
                </a:solidFill>
              </a:rPr>
              <a:t> = 0.1001 x 2</a:t>
            </a:r>
            <a:r>
              <a:rPr lang="en-US" altLang="en-US" baseline="30000" dirty="0">
                <a:solidFill>
                  <a:srgbClr val="000000"/>
                </a:solidFill>
              </a:rPr>
              <a:t>3</a:t>
            </a:r>
            <a:r>
              <a:rPr lang="en-US" altLang="en-US" dirty="0">
                <a:solidFill>
                  <a:srgbClr val="000000"/>
                </a:solidFill>
              </a:rPr>
              <a:t>. The last expression is correctly normalized.</a:t>
            </a:r>
          </a:p>
          <a:p>
            <a:endParaRPr lang="en-US" altLang="en-US" sz="2300" dirty="0">
              <a:solidFill>
                <a:srgbClr val="000000"/>
              </a:solidFill>
            </a:endParaRPr>
          </a:p>
          <a:p>
            <a:pPr lvl="1">
              <a:spcBef>
                <a:spcPct val="40000"/>
              </a:spcBef>
              <a:buFontTx/>
              <a:buNone/>
            </a:pPr>
            <a:endParaRPr lang="en-US" altLang="en-US" sz="2200" baseline="-25000" dirty="0">
              <a:solidFill>
                <a:srgbClr val="000000"/>
              </a:solidFill>
            </a:endParaRPr>
          </a:p>
        </p:txBody>
      </p:sp>
      <p:sp>
        <p:nvSpPr>
          <p:cNvPr id="250884" name="Rectangle 4"/>
          <p:cNvSpPr>
            <a:spLocks noChangeArrowheads="1"/>
          </p:cNvSpPr>
          <p:nvPr/>
        </p:nvSpPr>
        <p:spPr bwMode="auto">
          <a:xfrm>
            <a:off x="609600" y="5867400"/>
            <a:ext cx="8077200" cy="5334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In our simple instructional model, we use no implied bits.</a:t>
            </a:r>
          </a:p>
        </p:txBody>
      </p:sp>
      <p:sp>
        <p:nvSpPr>
          <p:cNvPr id="7" name="Rectangle 8">
            <a:extLst>
              <a:ext uri="{FF2B5EF4-FFF2-40B4-BE49-F238E27FC236}">
                <a16:creationId xmlns="" xmlns:a16="http://schemas.microsoft.com/office/drawing/2014/main" id="{831E0AF9-17BD-2849-8A24-0838C7ED1E9A}"/>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(12 of 33)</a:t>
            </a:r>
          </a:p>
        </p:txBody>
      </p:sp>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cap="flat" cmpd="sng">
                <a:solidFill>
                  <a:schemeClr val="tx1"/>
                </a:solidFill>
                <a:prstDash val="solid"/>
                <a:miter lim="800000"/>
                <a:headEnd/>
                <a:tailEnd/>
              </a14:hiddenLine>
            </a:ext>
          </a:extLst>
        </p:spPr>
        <p:txBody>
          <a:bodyPr>
            <a:normAutofit lnSpcReduction="10000"/>
          </a:bodyPr>
          <a:lstStyle/>
          <a:p>
            <a:r>
              <a:rPr lang="en-US" altLang="en-US" sz="2600" dirty="0"/>
              <a:t>To provide for negative exponents, we will use a </a:t>
            </a:r>
            <a:r>
              <a:rPr lang="en-US" altLang="en-US" sz="2600" i="1" dirty="0"/>
              <a:t>biased exponent</a:t>
            </a:r>
            <a:r>
              <a:rPr lang="en-US" altLang="en-US" sz="2600" dirty="0"/>
              <a:t>.</a:t>
            </a:r>
          </a:p>
          <a:p>
            <a:pPr lvl="1"/>
            <a:r>
              <a:rPr lang="en-US" altLang="en-US" dirty="0"/>
              <a:t>In </a:t>
            </a:r>
            <a:r>
              <a:rPr lang="en-US" altLang="en-US" dirty="0" smtClean="0"/>
              <a:t>our </a:t>
            </a:r>
            <a:r>
              <a:rPr lang="en-US" altLang="en-US" dirty="0" smtClean="0">
                <a:solidFill>
                  <a:srgbClr val="FF0000"/>
                </a:solidFill>
              </a:rPr>
              <a:t>toy</a:t>
            </a:r>
            <a:r>
              <a:rPr lang="en-US" altLang="en-US" dirty="0" smtClean="0"/>
              <a:t> </a:t>
            </a:r>
            <a:r>
              <a:rPr lang="en-US" altLang="en-US" dirty="0"/>
              <a:t>case, we have a 5-bit exponent</a:t>
            </a:r>
            <a:r>
              <a:rPr lang="en-US" altLang="en-US" dirty="0" smtClean="0"/>
              <a:t>.</a:t>
            </a:r>
          </a:p>
          <a:p>
            <a:pPr lvl="2"/>
            <a:r>
              <a:rPr lang="en-US" altLang="en-US" dirty="0" smtClean="0">
                <a:solidFill>
                  <a:srgbClr val="FF0000"/>
                </a:solidFill>
              </a:rPr>
              <a:t>Common standards are 8, 11, 15 bit</a:t>
            </a:r>
            <a:endParaRPr lang="en-US" altLang="en-US" dirty="0">
              <a:solidFill>
                <a:srgbClr val="FF0000"/>
              </a:solidFill>
            </a:endParaRPr>
          </a:p>
          <a:p>
            <a:pPr lvl="1"/>
            <a:r>
              <a:rPr lang="en-US" altLang="en-US" dirty="0"/>
              <a:t>2</a:t>
            </a:r>
            <a:r>
              <a:rPr lang="en-US" altLang="en-US" sz="2800" baseline="30000" dirty="0"/>
              <a:t>5-1</a:t>
            </a:r>
            <a:r>
              <a:rPr lang="en-US" altLang="en-US" dirty="0"/>
              <a:t> – 1 = 2</a:t>
            </a:r>
            <a:r>
              <a:rPr lang="en-US" altLang="en-US" sz="2800" baseline="30000" dirty="0"/>
              <a:t>4 </a:t>
            </a:r>
            <a:r>
              <a:rPr lang="en-US" altLang="en-US" dirty="0"/>
              <a:t>–</a:t>
            </a:r>
            <a:r>
              <a:rPr lang="en-US" altLang="en-US" sz="2000" dirty="0"/>
              <a:t> </a:t>
            </a:r>
            <a:r>
              <a:rPr lang="en-US" altLang="en-US" dirty="0"/>
              <a:t>1 = 15  </a:t>
            </a:r>
          </a:p>
          <a:p>
            <a:pPr lvl="1"/>
            <a:r>
              <a:rPr lang="en-US" altLang="en-US" dirty="0"/>
              <a:t>Thus will use 15 for our bias: our exponent will use </a:t>
            </a:r>
            <a:r>
              <a:rPr lang="en-US" altLang="en-US" i="1" dirty="0"/>
              <a:t>excess-15</a:t>
            </a:r>
            <a:r>
              <a:rPr lang="en-US" altLang="en-US" dirty="0"/>
              <a:t> representation.</a:t>
            </a:r>
          </a:p>
          <a:p>
            <a:r>
              <a:rPr lang="en-US" altLang="en-US" sz="2600" dirty="0"/>
              <a:t>In our model, exponent values less than 15 are negative, representing fractional numbers.</a:t>
            </a:r>
            <a:endParaRPr lang="en-US" altLang="en-US" sz="2600" baseline="-25000" dirty="0"/>
          </a:p>
        </p:txBody>
      </p:sp>
      <p:sp>
        <p:nvSpPr>
          <p:cNvPr id="6" name="Rectangle 8">
            <a:extLst>
              <a:ext uri="{FF2B5EF4-FFF2-40B4-BE49-F238E27FC236}">
                <a16:creationId xmlns="" xmlns:a16="http://schemas.microsoft.com/office/drawing/2014/main" id="{FF74B248-AB82-444F-8339-FE584E294F9D}"/>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(13 of 33)</a:t>
            </a:r>
          </a:p>
        </p:txBody>
      </p:sp>
    </p:spTree>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Rectangle 3"/>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600" dirty="0"/>
              <a:t>Example:</a:t>
            </a:r>
          </a:p>
          <a:p>
            <a:pPr lvl="1">
              <a:spcBef>
                <a:spcPct val="40000"/>
              </a:spcBef>
            </a:pPr>
            <a:r>
              <a:rPr lang="en-US" altLang="en-US" sz="2400" dirty="0"/>
              <a:t>Express 32</a:t>
            </a:r>
            <a:r>
              <a:rPr lang="en-US" altLang="en-US" sz="2400" baseline="-25000" dirty="0"/>
              <a:t>10</a:t>
            </a:r>
            <a:r>
              <a:rPr lang="en-US" altLang="en-US" sz="2400" dirty="0"/>
              <a:t> in the revised 14-bit floating-point model.</a:t>
            </a:r>
          </a:p>
          <a:p>
            <a:pPr>
              <a:spcBef>
                <a:spcPct val="40000"/>
              </a:spcBef>
            </a:pPr>
            <a:r>
              <a:rPr lang="en-US" altLang="en-US" sz="2600" dirty="0"/>
              <a:t>We know that 32 = 1.0 x 2</a:t>
            </a:r>
            <a:r>
              <a:rPr lang="en-US" altLang="en-US" sz="2600" baseline="30000" dirty="0"/>
              <a:t>5</a:t>
            </a:r>
            <a:r>
              <a:rPr lang="en-US" altLang="en-US" sz="2600" dirty="0"/>
              <a:t> = 0.1 x 2</a:t>
            </a:r>
            <a:r>
              <a:rPr lang="en-US" altLang="en-US" sz="2600" baseline="30000" dirty="0"/>
              <a:t>6</a:t>
            </a:r>
            <a:r>
              <a:rPr lang="en-US" altLang="en-US" sz="2600" dirty="0"/>
              <a:t>.</a:t>
            </a:r>
          </a:p>
          <a:p>
            <a:pPr>
              <a:spcBef>
                <a:spcPct val="40000"/>
              </a:spcBef>
            </a:pPr>
            <a:r>
              <a:rPr lang="en-US" altLang="en-US" sz="2600" dirty="0"/>
              <a:t>To use our excess 15 biased exponent, we add 15 to 6, giving 21</a:t>
            </a:r>
            <a:r>
              <a:rPr lang="en-US" altLang="en-US" sz="2600" baseline="-25000" dirty="0"/>
              <a:t>10</a:t>
            </a:r>
            <a:r>
              <a:rPr lang="en-US" altLang="en-US" sz="2600" dirty="0"/>
              <a:t> (= 10101</a:t>
            </a:r>
            <a:r>
              <a:rPr lang="en-US" altLang="en-US" sz="2600" baseline="-25000" dirty="0"/>
              <a:t>2</a:t>
            </a:r>
            <a:r>
              <a:rPr lang="en-US" altLang="en-US" sz="2600" dirty="0"/>
              <a:t>). </a:t>
            </a:r>
          </a:p>
          <a:p>
            <a:pPr>
              <a:spcBef>
                <a:spcPct val="40000"/>
              </a:spcBef>
            </a:pPr>
            <a:r>
              <a:rPr lang="en-US" altLang="en-US" sz="2600" dirty="0"/>
              <a:t>So we have:</a:t>
            </a:r>
          </a:p>
        </p:txBody>
      </p:sp>
      <p:sp>
        <p:nvSpPr>
          <p:cNvPr id="7" name="Rectangle 8">
            <a:extLst>
              <a:ext uri="{FF2B5EF4-FFF2-40B4-BE49-F238E27FC236}">
                <a16:creationId xmlns="" xmlns:a16="http://schemas.microsoft.com/office/drawing/2014/main" id="{39B307D5-59AA-2B48-AC0A-6CC4C4477399}"/>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(15 of 33)</a:t>
            </a:r>
          </a:p>
        </p:txBody>
      </p:sp>
      <p:pic>
        <p:nvPicPr>
          <p:cNvPr id="3" name="Picture 2">
            <a:extLst>
              <a:ext uri="{FF2B5EF4-FFF2-40B4-BE49-F238E27FC236}">
                <a16:creationId xmlns="" xmlns:a16="http://schemas.microsoft.com/office/drawing/2014/main" id="{2012E6A8-279E-9D4C-A483-C5F16076F2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4953000"/>
            <a:ext cx="6210300" cy="1257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3"/>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600" dirty="0"/>
              <a:t>Example:</a:t>
            </a:r>
          </a:p>
          <a:p>
            <a:pPr lvl="1"/>
            <a:r>
              <a:rPr lang="en-US" altLang="en-US" sz="2400" dirty="0"/>
              <a:t>Express 0.0625</a:t>
            </a:r>
            <a:r>
              <a:rPr lang="en-US" altLang="en-US" sz="2400" baseline="-25000" dirty="0"/>
              <a:t>10</a:t>
            </a:r>
            <a:r>
              <a:rPr lang="en-US" altLang="en-US" sz="2400" dirty="0"/>
              <a:t> in the revised 14-bit floating-point model.</a:t>
            </a:r>
          </a:p>
          <a:p>
            <a:r>
              <a:rPr lang="en-US" altLang="en-US" sz="2400" dirty="0"/>
              <a:t>We know that 0.0625 is 2</a:t>
            </a:r>
            <a:r>
              <a:rPr lang="en-US" altLang="en-US" sz="2400" baseline="30000" dirty="0"/>
              <a:t>-4</a:t>
            </a:r>
            <a:r>
              <a:rPr lang="en-US" altLang="en-US" sz="2400" dirty="0"/>
              <a:t>. So in (binary) scientific notation 0.0625 = 1.0 x 2</a:t>
            </a:r>
            <a:r>
              <a:rPr lang="en-US" altLang="en-US" sz="2400" baseline="30000" dirty="0"/>
              <a:t>-4</a:t>
            </a:r>
            <a:r>
              <a:rPr lang="en-US" altLang="en-US" sz="2400" dirty="0"/>
              <a:t> = 0.1 x 2</a:t>
            </a:r>
            <a:r>
              <a:rPr lang="en-US" altLang="en-US" sz="2400" baseline="30000" dirty="0"/>
              <a:t>-3</a:t>
            </a:r>
            <a:r>
              <a:rPr lang="en-US" altLang="en-US" sz="2400" dirty="0"/>
              <a:t>.</a:t>
            </a:r>
          </a:p>
          <a:p>
            <a:r>
              <a:rPr lang="en-US" altLang="en-US" sz="2400" dirty="0"/>
              <a:t>To use our excess 15 biased exponent, we add 15 to –3, giving 12</a:t>
            </a:r>
            <a:r>
              <a:rPr lang="en-US" altLang="en-US" sz="2400" baseline="-25000" dirty="0"/>
              <a:t>10</a:t>
            </a:r>
            <a:r>
              <a:rPr lang="en-US" altLang="en-US" sz="2400" dirty="0"/>
              <a:t> (= 01100</a:t>
            </a:r>
            <a:r>
              <a:rPr lang="en-US" altLang="en-US" sz="2400" baseline="-25000" dirty="0"/>
              <a:t>2</a:t>
            </a:r>
            <a:r>
              <a:rPr lang="en-US" altLang="en-US" sz="2400" dirty="0"/>
              <a:t>). </a:t>
            </a:r>
          </a:p>
        </p:txBody>
      </p:sp>
      <p:sp>
        <p:nvSpPr>
          <p:cNvPr id="7" name="Rectangle 8">
            <a:extLst>
              <a:ext uri="{FF2B5EF4-FFF2-40B4-BE49-F238E27FC236}">
                <a16:creationId xmlns="" xmlns:a16="http://schemas.microsoft.com/office/drawing/2014/main" id="{8739F4CA-E307-8E4B-9F88-7281ECFA29A1}"/>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(15 of 33)</a:t>
            </a:r>
          </a:p>
        </p:txBody>
      </p:sp>
      <p:pic>
        <p:nvPicPr>
          <p:cNvPr id="3" name="Picture 2">
            <a:extLst>
              <a:ext uri="{FF2B5EF4-FFF2-40B4-BE49-F238E27FC236}">
                <a16:creationId xmlns="" xmlns:a16="http://schemas.microsoft.com/office/drawing/2014/main" id="{95FF854A-AD79-2A4B-94A1-BA1F8D6EB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876800"/>
            <a:ext cx="6210300" cy="1257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9" name="Rectangle 3"/>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600" dirty="0"/>
              <a:t>Example:</a:t>
            </a:r>
          </a:p>
          <a:p>
            <a:pPr lvl="1"/>
            <a:r>
              <a:rPr lang="en-US" altLang="en-US" sz="2400" dirty="0"/>
              <a:t>Express </a:t>
            </a:r>
            <a:r>
              <a:rPr lang="en-US" sz="2400" dirty="0"/>
              <a:t>–</a:t>
            </a:r>
            <a:r>
              <a:rPr lang="en-US" altLang="en-US" sz="2400" dirty="0"/>
              <a:t>26.625</a:t>
            </a:r>
            <a:r>
              <a:rPr lang="en-US" altLang="en-US" sz="2400" baseline="-25000" dirty="0"/>
              <a:t>10</a:t>
            </a:r>
            <a:r>
              <a:rPr lang="en-US" altLang="en-US" sz="2400" dirty="0"/>
              <a:t> in the revised 14-bit floating-point model.</a:t>
            </a:r>
          </a:p>
          <a:p>
            <a:r>
              <a:rPr lang="en-US" altLang="en-US" sz="2400" dirty="0"/>
              <a:t>We find 26.625</a:t>
            </a:r>
            <a:r>
              <a:rPr lang="en-US" altLang="en-US" sz="2400" baseline="-25000" dirty="0"/>
              <a:t>10</a:t>
            </a:r>
            <a:r>
              <a:rPr lang="en-US" altLang="en-US" sz="2400" dirty="0"/>
              <a:t> = 11010.101</a:t>
            </a:r>
            <a:r>
              <a:rPr lang="en-US" altLang="en-US" sz="2400" baseline="-25000" dirty="0"/>
              <a:t>2</a:t>
            </a:r>
            <a:r>
              <a:rPr lang="en-US" altLang="en-US" sz="2400" dirty="0"/>
              <a:t>. Normalizing, we have: 26.625</a:t>
            </a:r>
            <a:r>
              <a:rPr lang="en-US" altLang="en-US" sz="2400" baseline="-25000" dirty="0"/>
              <a:t>10</a:t>
            </a:r>
            <a:r>
              <a:rPr lang="en-US" altLang="en-US" sz="2400" dirty="0"/>
              <a:t> = 0.11010101 x 2</a:t>
            </a:r>
            <a:r>
              <a:rPr lang="en-US" altLang="en-US" sz="2400" baseline="30000" dirty="0"/>
              <a:t> 5</a:t>
            </a:r>
            <a:r>
              <a:rPr lang="en-US" altLang="en-US" sz="2400" dirty="0"/>
              <a:t>.</a:t>
            </a:r>
          </a:p>
          <a:p>
            <a:r>
              <a:rPr lang="en-US" altLang="en-US" sz="2400" dirty="0"/>
              <a:t>To use our excess 15 biased exponent, we add 15 to 5, giving 20</a:t>
            </a:r>
            <a:r>
              <a:rPr lang="en-US" altLang="en-US" sz="2400" baseline="-25000" dirty="0"/>
              <a:t>10</a:t>
            </a:r>
            <a:r>
              <a:rPr lang="en-US" altLang="en-US" sz="2400" dirty="0"/>
              <a:t> (= 10100</a:t>
            </a:r>
            <a:r>
              <a:rPr lang="en-US" altLang="en-US" sz="2400" baseline="-25000" dirty="0"/>
              <a:t>2</a:t>
            </a:r>
            <a:r>
              <a:rPr lang="en-US" altLang="en-US" sz="2400" dirty="0"/>
              <a:t>). We also need a 1 in the sign bit. </a:t>
            </a:r>
          </a:p>
        </p:txBody>
      </p:sp>
      <p:sp>
        <p:nvSpPr>
          <p:cNvPr id="7" name="Rectangle 8">
            <a:extLst>
              <a:ext uri="{FF2B5EF4-FFF2-40B4-BE49-F238E27FC236}">
                <a16:creationId xmlns="" xmlns:a16="http://schemas.microsoft.com/office/drawing/2014/main" id="{DB1441DC-DACF-F440-B2F2-E0FD3E131F38}"/>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(16 of 33)</a:t>
            </a:r>
          </a:p>
        </p:txBody>
      </p:sp>
      <p:pic>
        <p:nvPicPr>
          <p:cNvPr id="3" name="Picture 2">
            <a:extLst>
              <a:ext uri="{FF2B5EF4-FFF2-40B4-BE49-F238E27FC236}">
                <a16:creationId xmlns="" xmlns:a16="http://schemas.microsoft.com/office/drawing/2014/main" id="{99F9C64A-E74C-6047-BAB3-D41A2EF8E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876800"/>
            <a:ext cx="6210300" cy="12573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7" name="Rectangle 7"/>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(17 of 33)</a:t>
            </a:r>
          </a:p>
        </p:txBody>
      </p:sp>
      <p:sp>
        <p:nvSpPr>
          <p:cNvPr id="430083" name="Rectangle 3"/>
          <p:cNvSpPr>
            <a:spLocks noGrp="1" noChangeArrowheads="1"/>
          </p:cNvSpPr>
          <p:nvPr>
            <p:ph idx="1"/>
          </p:nvPr>
        </p:nvSpPr>
        <p:spPr/>
        <p:txBody>
          <a:bodyPr>
            <a:normAutofit lnSpcReduction="10000"/>
          </a:bodyPr>
          <a:lstStyle/>
          <a:p>
            <a:r>
              <a:rPr lang="en-US" altLang="en-US" dirty="0"/>
              <a:t>The IEEE has established a standard for floating-point numbers.</a:t>
            </a:r>
          </a:p>
          <a:p>
            <a:r>
              <a:rPr lang="en-US" altLang="en-US" dirty="0"/>
              <a:t>The IEEE-754 single precision floating point standard uses an 8-bit exponent (with a bias of 127) and a 23-bit significand.</a:t>
            </a:r>
          </a:p>
          <a:p>
            <a:r>
              <a:rPr lang="en-US" altLang="en-US" dirty="0"/>
              <a:t>The IEEE-754 double precision standard uses an 11-bit exponent (with a bias of 1023) and a 52-bit significand.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p:cNvSpPr>
            <a:spLocks noGrp="1" noChangeArrowheads="1"/>
          </p:cNvSpPr>
          <p:nvPr>
            <p:ph idx="1"/>
          </p:nvPr>
        </p:nvSpPr>
        <p:spPr>
          <a:noFill/>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700" dirty="0"/>
              <a:t>The binary number 11001 in powers of 2 is:</a:t>
            </a:r>
          </a:p>
          <a:p>
            <a:pPr lvl="1">
              <a:spcBef>
                <a:spcPct val="40000"/>
              </a:spcBef>
              <a:buFontTx/>
              <a:buNone/>
            </a:pPr>
            <a:endParaRPr lang="en-US" altLang="en-US" sz="2400" dirty="0"/>
          </a:p>
          <a:p>
            <a:pPr lvl="1">
              <a:spcBef>
                <a:spcPct val="40000"/>
              </a:spcBef>
              <a:buFontTx/>
              <a:buNone/>
            </a:pPr>
            <a:endParaRPr lang="en-US" altLang="en-US" sz="2400" baseline="-25000" dirty="0"/>
          </a:p>
          <a:p>
            <a:pPr lvl="1">
              <a:spcBef>
                <a:spcPct val="40000"/>
              </a:spcBef>
              <a:buFontTx/>
              <a:buNone/>
            </a:pPr>
            <a:endParaRPr lang="en-US" altLang="en-US" sz="2400" baseline="-25000" dirty="0"/>
          </a:p>
          <a:p>
            <a:pPr>
              <a:spcBef>
                <a:spcPct val="40000"/>
              </a:spcBef>
            </a:pPr>
            <a:r>
              <a:rPr lang="en-US" altLang="en-US" sz="2700" dirty="0"/>
              <a:t>When the radix of a number is something other than 10, the base is denoted by a subscript.  </a:t>
            </a:r>
          </a:p>
          <a:p>
            <a:pPr lvl="1">
              <a:spcBef>
                <a:spcPct val="40000"/>
              </a:spcBef>
            </a:pPr>
            <a:r>
              <a:rPr lang="en-US" altLang="en-US" sz="2400" dirty="0"/>
              <a:t>Sometimes, the subscript 10 is added for emphasis:</a:t>
            </a:r>
          </a:p>
          <a:p>
            <a:pPr lvl="1">
              <a:spcBef>
                <a:spcPct val="40000"/>
              </a:spcBef>
              <a:buFontTx/>
              <a:buNone/>
            </a:pPr>
            <a:r>
              <a:rPr lang="en-US" altLang="en-US" sz="2400" dirty="0"/>
              <a:t>                     11001</a:t>
            </a:r>
            <a:r>
              <a:rPr lang="en-US" altLang="en-US" sz="2400" baseline="-25000" dirty="0"/>
              <a:t>2</a:t>
            </a:r>
            <a:r>
              <a:rPr lang="en-US" altLang="en-US" sz="2400" dirty="0"/>
              <a:t> = 25</a:t>
            </a:r>
            <a:r>
              <a:rPr lang="en-US" altLang="en-US" sz="2400" baseline="-25000" dirty="0"/>
              <a:t>10</a:t>
            </a:r>
          </a:p>
        </p:txBody>
      </p:sp>
      <p:sp>
        <p:nvSpPr>
          <p:cNvPr id="132101" name="Text Box 5"/>
          <p:cNvSpPr txBox="1">
            <a:spLocks noChangeArrowheads="1"/>
          </p:cNvSpPr>
          <p:nvPr/>
        </p:nvSpPr>
        <p:spPr bwMode="auto">
          <a:xfrm>
            <a:off x="609600" y="2509423"/>
            <a:ext cx="76962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lvl="1">
              <a:spcBef>
                <a:spcPct val="40000"/>
              </a:spcBef>
            </a:pPr>
            <a:r>
              <a:rPr lang="en-US" altLang="en-US" sz="2400" u="none" baseline="0" dirty="0">
                <a:latin typeface="+mj-lt"/>
              </a:rPr>
              <a:t>    1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4 </a:t>
            </a:r>
            <a:r>
              <a:rPr lang="en-US" altLang="en-US" sz="2400" u="none" baseline="0" dirty="0">
                <a:latin typeface="+mj-lt"/>
              </a:rPr>
              <a:t>+ 1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3</a:t>
            </a:r>
            <a:r>
              <a:rPr lang="en-US" altLang="en-US" sz="2400" u="none" baseline="0" dirty="0">
                <a:latin typeface="+mj-lt"/>
              </a:rPr>
              <a:t> + 0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2</a:t>
            </a:r>
            <a:r>
              <a:rPr lang="en-US" altLang="en-US" sz="2400" u="none" baseline="0" dirty="0">
                <a:latin typeface="+mj-lt"/>
              </a:rPr>
              <a:t>  + 0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1</a:t>
            </a:r>
            <a:r>
              <a:rPr lang="en-US" altLang="en-US" sz="2400" u="none" baseline="0" dirty="0">
                <a:latin typeface="+mj-lt"/>
              </a:rPr>
              <a:t> + 1 </a:t>
            </a:r>
            <a:r>
              <a:rPr lang="en-US" altLang="en-US" sz="2400" u="none" baseline="0" dirty="0">
                <a:latin typeface="+mj-lt"/>
                <a:sym typeface="Symbol" pitchFamily="18" charset="2"/>
              </a:rPr>
              <a:t></a:t>
            </a:r>
            <a:r>
              <a:rPr lang="en-US" altLang="en-US" sz="2400" u="none" baseline="0" dirty="0">
                <a:latin typeface="+mj-lt"/>
              </a:rPr>
              <a:t> 2</a:t>
            </a:r>
            <a:r>
              <a:rPr lang="en-US" altLang="en-US" sz="2400" u="none" dirty="0">
                <a:latin typeface="+mj-lt"/>
              </a:rPr>
              <a:t>0 </a:t>
            </a:r>
            <a:endParaRPr lang="en-US" altLang="en-US" sz="2400" u="none" baseline="0" dirty="0">
              <a:latin typeface="+mj-lt"/>
            </a:endParaRPr>
          </a:p>
          <a:p>
            <a:pPr lvl="1">
              <a:spcBef>
                <a:spcPct val="40000"/>
              </a:spcBef>
            </a:pPr>
            <a:r>
              <a:rPr lang="en-US" altLang="en-US" sz="2400" u="none" baseline="0" dirty="0">
                <a:latin typeface="+mj-lt"/>
              </a:rPr>
              <a:t>=   16</a:t>
            </a:r>
            <a:r>
              <a:rPr lang="en-US" altLang="en-US" sz="2400" u="none" dirty="0">
                <a:latin typeface="+mj-lt"/>
              </a:rPr>
              <a:t>  </a:t>
            </a:r>
            <a:r>
              <a:rPr lang="en-US" altLang="en-US" sz="2400" u="none" baseline="0" dirty="0">
                <a:latin typeface="+mj-lt"/>
              </a:rPr>
              <a:t>    +    8   </a:t>
            </a:r>
            <a:r>
              <a:rPr lang="en-US" altLang="en-US" sz="2400" u="none" dirty="0">
                <a:latin typeface="+mj-lt"/>
              </a:rPr>
              <a:t> </a:t>
            </a:r>
            <a:r>
              <a:rPr lang="en-US" altLang="en-US" sz="2400" u="none" baseline="0" dirty="0">
                <a:latin typeface="+mj-lt"/>
              </a:rPr>
              <a:t>   +    0    </a:t>
            </a:r>
            <a:r>
              <a:rPr lang="en-US" altLang="en-US" sz="2400" u="none" dirty="0">
                <a:latin typeface="+mj-lt"/>
              </a:rPr>
              <a:t> </a:t>
            </a:r>
            <a:r>
              <a:rPr lang="en-US" altLang="en-US" sz="2400" u="none" baseline="0" dirty="0">
                <a:latin typeface="+mj-lt"/>
              </a:rPr>
              <a:t>  +     0   </a:t>
            </a:r>
            <a:r>
              <a:rPr lang="en-US" altLang="en-US" sz="2400" u="none" dirty="0">
                <a:latin typeface="+mj-lt"/>
              </a:rPr>
              <a:t> </a:t>
            </a:r>
            <a:r>
              <a:rPr lang="en-US" altLang="en-US" sz="2400" u="none" baseline="0" dirty="0">
                <a:latin typeface="+mj-lt"/>
              </a:rPr>
              <a:t>  +    1    =   25</a:t>
            </a:r>
          </a:p>
        </p:txBody>
      </p:sp>
      <p:sp>
        <p:nvSpPr>
          <p:cNvPr id="7" name="Rectangle 2">
            <a:extLst>
              <a:ext uri="{FF2B5EF4-FFF2-40B4-BE49-F238E27FC236}">
                <a16:creationId xmlns="" xmlns:a16="http://schemas.microsoft.com/office/drawing/2014/main" id="{8B763342-9737-124E-BB35-1D4B02FFC8C1}"/>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2.2 Positional Numbering Systems </a:t>
            </a:r>
            <a:br>
              <a:rPr lang="en-US" altLang="en-US" dirty="0"/>
            </a:br>
            <a:r>
              <a:rPr lang="en-US" altLang="en-US" dirty="0"/>
              <a:t>(3 of 3)</a:t>
            </a:r>
          </a:p>
        </p:txBody>
      </p:sp>
    </p:spTree>
  </p:cSld>
  <p:clrMapOvr>
    <a:overrideClrMapping bg1="lt1" tx1="dk1" bg2="lt2" tx2="dk2" accent1="accent1" accent2="accent2" accent3="accent3" accent4="accent4" accent5="accent5" accent6="accent6" hlink="hlink" folHlink="folHlink"/>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normAutofit lnSpcReduction="10000"/>
          </a:bodyPr>
          <a:lstStyle/>
          <a:p>
            <a:pPr>
              <a:spcBef>
                <a:spcPct val="40000"/>
              </a:spcBef>
            </a:pPr>
            <a:r>
              <a:rPr lang="en-US" altLang="en-US" sz="2600" dirty="0"/>
              <a:t>In both the IEEE single-precision and double-precision floating-point standard, the significant has an implied 1 to the LEFT of the radix point.</a:t>
            </a:r>
            <a:endParaRPr lang="en-US" altLang="en-US" sz="2300" dirty="0"/>
          </a:p>
          <a:p>
            <a:pPr lvl="1">
              <a:spcBef>
                <a:spcPct val="40000"/>
              </a:spcBef>
            </a:pPr>
            <a:r>
              <a:rPr lang="en-US" altLang="en-US" sz="2400" dirty="0"/>
              <a:t>The format for a significand using the IEEE format is: 1.xxx…</a:t>
            </a:r>
          </a:p>
          <a:p>
            <a:pPr lvl="1">
              <a:spcBef>
                <a:spcPct val="40000"/>
              </a:spcBef>
            </a:pPr>
            <a:r>
              <a:rPr lang="en-US" altLang="en-US" sz="2400" dirty="0"/>
              <a:t>For example, 4.5 = .1001 x 2</a:t>
            </a:r>
            <a:r>
              <a:rPr lang="en-US" altLang="en-US" sz="2400" baseline="30000" dirty="0"/>
              <a:t>3</a:t>
            </a:r>
            <a:r>
              <a:rPr lang="en-US" altLang="en-US" sz="2400" dirty="0"/>
              <a:t> in IEEE format is:      4.5 = 1.001 x 2</a:t>
            </a:r>
            <a:r>
              <a:rPr lang="en-US" altLang="en-US" sz="2400" baseline="30000" dirty="0"/>
              <a:t>2</a:t>
            </a:r>
            <a:r>
              <a:rPr lang="en-US" altLang="en-US" sz="2400" dirty="0"/>
              <a:t>. The 1 is implied, which means is does not need to be listed in the significand (the significand would include only 001)</a:t>
            </a:r>
            <a:r>
              <a:rPr lang="en-US" altLang="en-US" sz="2400" dirty="0" smtClean="0"/>
              <a:t>.</a:t>
            </a:r>
          </a:p>
          <a:p>
            <a:pPr lvl="2">
              <a:spcBef>
                <a:spcPct val="40000"/>
              </a:spcBef>
            </a:pPr>
            <a:r>
              <a:rPr lang="en-US" altLang="en-US" sz="1800" dirty="0" smtClean="0">
                <a:solidFill>
                  <a:srgbClr val="FF0000"/>
                </a:solidFill>
              </a:rPr>
              <a:t>Except for the 80-bit standard, to represent un-normalized values</a:t>
            </a:r>
            <a:endParaRPr lang="en-US" altLang="en-US" sz="1800" dirty="0">
              <a:solidFill>
                <a:srgbClr val="FF0000"/>
              </a:solidFill>
            </a:endParaRPr>
          </a:p>
        </p:txBody>
      </p:sp>
      <p:sp>
        <p:nvSpPr>
          <p:cNvPr id="6" name="Rectangle 8">
            <a:extLst>
              <a:ext uri="{FF2B5EF4-FFF2-40B4-BE49-F238E27FC236}">
                <a16:creationId xmlns="" xmlns:a16="http://schemas.microsoft.com/office/drawing/2014/main" id="{B6F5E4B9-DD6C-EC4D-A0C0-AF62FB6FE17E}"/>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(18 of 33)</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1" name="Rectangle 3"/>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normAutofit fontScale="92500"/>
          </a:bodyPr>
          <a:lstStyle/>
          <a:p>
            <a:r>
              <a:rPr lang="en-US" altLang="en-US" sz="2600" dirty="0"/>
              <a:t>Example: Express –3.75 as a floating-point number using IEEE single precision.</a:t>
            </a:r>
          </a:p>
          <a:p>
            <a:r>
              <a:rPr lang="en-US" altLang="en-US" sz="2600" dirty="0"/>
              <a:t>First, let’s normalize according to IEEE rules:</a:t>
            </a:r>
          </a:p>
          <a:p>
            <a:pPr lvl="1"/>
            <a:r>
              <a:rPr lang="en-US" altLang="en-US" sz="2200" dirty="0"/>
              <a:t>3.75 = </a:t>
            </a:r>
            <a:r>
              <a:rPr lang="en-US" altLang="en-US" sz="2400" dirty="0"/>
              <a:t>–</a:t>
            </a:r>
            <a:r>
              <a:rPr lang="en-US" altLang="en-US" sz="2200" dirty="0"/>
              <a:t>11.11</a:t>
            </a:r>
            <a:r>
              <a:rPr lang="en-US" altLang="en-US" sz="2200" baseline="-25000" dirty="0"/>
              <a:t>2</a:t>
            </a:r>
            <a:r>
              <a:rPr lang="en-US" altLang="en-US" sz="2200" dirty="0"/>
              <a:t> = </a:t>
            </a:r>
            <a:r>
              <a:rPr lang="en-US" altLang="en-US" sz="2400" dirty="0"/>
              <a:t>–</a:t>
            </a:r>
            <a:r>
              <a:rPr lang="en-US" altLang="en-US" sz="2200" dirty="0"/>
              <a:t>1.111 x 2</a:t>
            </a:r>
            <a:r>
              <a:rPr lang="en-US" altLang="en-US" sz="2200" baseline="30000" dirty="0"/>
              <a:t>1</a:t>
            </a:r>
            <a:endParaRPr lang="en-US" altLang="en-US" sz="2200" dirty="0"/>
          </a:p>
          <a:p>
            <a:pPr lvl="1"/>
            <a:r>
              <a:rPr lang="en-US" altLang="en-US" sz="2200" dirty="0"/>
              <a:t>The bias is 127, so we add 127 + 1 = 128 (this is our exponent)</a:t>
            </a:r>
          </a:p>
          <a:p>
            <a:pPr lvl="1"/>
            <a:r>
              <a:rPr lang="en-US" altLang="en-US" sz="2200" dirty="0"/>
              <a:t>The first 1 in the significand is implied, so we have:</a:t>
            </a:r>
          </a:p>
          <a:p>
            <a:pPr lvl="1"/>
            <a:endParaRPr lang="en-US" altLang="en-US" sz="2200" dirty="0"/>
          </a:p>
          <a:p>
            <a:pPr lvl="1"/>
            <a:endParaRPr lang="en-US" altLang="en-US" sz="2200" dirty="0"/>
          </a:p>
          <a:p>
            <a:pPr lvl="1"/>
            <a:r>
              <a:rPr lang="en-US" altLang="en-US" sz="2200" dirty="0"/>
              <a:t>Since we have an implied 1 in the significand, this equates to</a:t>
            </a:r>
          </a:p>
          <a:p>
            <a:pPr lvl="2">
              <a:buFontTx/>
              <a:buNone/>
            </a:pPr>
            <a:r>
              <a:rPr lang="en-US" altLang="en-US" sz="1800" dirty="0"/>
              <a:t>–(1).111</a:t>
            </a:r>
            <a:r>
              <a:rPr lang="en-US" altLang="en-US" sz="1800" baseline="-25000" dirty="0"/>
              <a:t>2</a:t>
            </a:r>
            <a:r>
              <a:rPr lang="en-US" altLang="en-US" sz="1800" dirty="0"/>
              <a:t> x 2 </a:t>
            </a:r>
            <a:r>
              <a:rPr lang="en-US" altLang="en-US" sz="1800" baseline="30000" dirty="0"/>
              <a:t>(128 – 127)</a:t>
            </a:r>
            <a:r>
              <a:rPr lang="en-US" altLang="en-US" sz="1800" dirty="0"/>
              <a:t> = –1.111</a:t>
            </a:r>
            <a:r>
              <a:rPr lang="en-US" altLang="en-US" sz="1800" baseline="-25000" dirty="0"/>
              <a:t>2</a:t>
            </a:r>
            <a:r>
              <a:rPr lang="en-US" altLang="en-US" sz="1800" dirty="0"/>
              <a:t> x 2</a:t>
            </a:r>
            <a:r>
              <a:rPr lang="en-US" altLang="en-US" sz="1800" baseline="30000" dirty="0"/>
              <a:t>1</a:t>
            </a:r>
            <a:r>
              <a:rPr lang="en-US" altLang="en-US" sz="1800" dirty="0"/>
              <a:t> = –11.11</a:t>
            </a:r>
            <a:r>
              <a:rPr lang="en-US" altLang="en-US" sz="1800" baseline="-25000" dirty="0"/>
              <a:t>2</a:t>
            </a:r>
            <a:r>
              <a:rPr lang="en-US" altLang="en-US" sz="1800" dirty="0"/>
              <a:t> = –3.75. </a:t>
            </a:r>
          </a:p>
        </p:txBody>
      </p:sp>
      <p:sp>
        <p:nvSpPr>
          <p:cNvPr id="9" name="Rectangle 8">
            <a:extLst>
              <a:ext uri="{FF2B5EF4-FFF2-40B4-BE49-F238E27FC236}">
                <a16:creationId xmlns="" xmlns:a16="http://schemas.microsoft.com/office/drawing/2014/main" id="{C25A5FA4-47E5-FD4B-9C97-1CB74E69170F}"/>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(19 of 33)</a:t>
            </a:r>
          </a:p>
        </p:txBody>
      </p:sp>
      <p:pic>
        <p:nvPicPr>
          <p:cNvPr id="3" name="Picture 2">
            <a:extLst>
              <a:ext uri="{FF2B5EF4-FFF2-40B4-BE49-F238E27FC236}">
                <a16:creationId xmlns="" xmlns:a16="http://schemas.microsoft.com/office/drawing/2014/main" id="{68BD1458-65B2-F64B-9112-F84439662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343400"/>
            <a:ext cx="8496300" cy="4953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(20 of 33)</a:t>
            </a:r>
          </a:p>
        </p:txBody>
      </p:sp>
      <p:sp>
        <p:nvSpPr>
          <p:cNvPr id="265218" name="Rectangle 2"/>
          <p:cNvSpPr>
            <a:spLocks noGrp="1" noChangeArrowheads="1"/>
          </p:cNvSpPr>
          <p:nvPr>
            <p:ph idx="1"/>
          </p:nvPr>
        </p:nvSpPr>
        <p:spPr/>
        <p:txBody>
          <a:bodyPr>
            <a:normAutofit fontScale="92500" lnSpcReduction="10000"/>
          </a:bodyPr>
          <a:lstStyle/>
          <a:p>
            <a:r>
              <a:rPr lang="en-US" altLang="en-US" dirty="0"/>
              <a:t>Using the IEEE-754 single precision floating point standard: </a:t>
            </a:r>
          </a:p>
          <a:p>
            <a:pPr lvl="1"/>
            <a:r>
              <a:rPr lang="en-US" altLang="en-US" dirty="0"/>
              <a:t>An exponent of 255 indicates a special value.</a:t>
            </a:r>
          </a:p>
          <a:p>
            <a:pPr lvl="2"/>
            <a:r>
              <a:rPr lang="en-US" altLang="en-US" dirty="0"/>
              <a:t>If the significand is zero, the value is </a:t>
            </a:r>
            <a:r>
              <a:rPr lang="en-US" altLang="en-US" dirty="0">
                <a:sym typeface="Symbol" pitchFamily="18" charset="2"/>
              </a:rPr>
              <a:t></a:t>
            </a:r>
            <a:r>
              <a:rPr lang="en-US" altLang="en-US" dirty="0"/>
              <a:t> infinity.</a:t>
            </a:r>
          </a:p>
          <a:p>
            <a:pPr lvl="2"/>
            <a:r>
              <a:rPr lang="en-US" altLang="en-US" dirty="0"/>
              <a:t>If the significand is nonzero, the value is NaN, “not a number,” often used to flag an error condition.</a:t>
            </a:r>
          </a:p>
          <a:p>
            <a:r>
              <a:rPr lang="en-US" altLang="en-US" dirty="0"/>
              <a:t>Using the double precision standard:</a:t>
            </a:r>
          </a:p>
          <a:p>
            <a:pPr lvl="1"/>
            <a:r>
              <a:rPr lang="en-US" altLang="en-US" dirty="0"/>
              <a:t>The “special” exponent value for a double precision number is 2047, instead of the 255 used by the single precision standard.</a:t>
            </a:r>
          </a:p>
        </p:txBody>
      </p:sp>
    </p:spTree>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70" name="Rectangle 6"/>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(21 of 33)</a:t>
            </a:r>
          </a:p>
        </p:txBody>
      </p:sp>
      <p:sp>
        <p:nvSpPr>
          <p:cNvPr id="267266" name="Rectangle 2"/>
          <p:cNvSpPr>
            <a:spLocks noGrp="1" noChangeArrowheads="1"/>
          </p:cNvSpPr>
          <p:nvPr>
            <p:ph idx="1"/>
          </p:nvPr>
        </p:nvSpPr>
        <p:spPr/>
        <p:txBody>
          <a:bodyPr>
            <a:normAutofit fontScale="92500" lnSpcReduction="10000"/>
          </a:bodyPr>
          <a:lstStyle/>
          <a:p>
            <a:r>
              <a:rPr lang="en-US" altLang="en-US" dirty="0"/>
              <a:t>Both the 14-bit model that we have presented and the IEEE-754 floating point standard allow two representations for zero.</a:t>
            </a:r>
          </a:p>
          <a:p>
            <a:pPr lvl="1"/>
            <a:r>
              <a:rPr lang="en-US" altLang="en-US" dirty="0"/>
              <a:t>Zero is indicated by all zeros in the exponent and the significand, but the sign bit can be either 0 or 1.</a:t>
            </a:r>
          </a:p>
          <a:p>
            <a:r>
              <a:rPr lang="en-US" altLang="en-US" dirty="0"/>
              <a:t>This is why programmers should avoid testing a floating-point value for equality to zero. </a:t>
            </a:r>
          </a:p>
          <a:p>
            <a:pPr lvl="1"/>
            <a:r>
              <a:rPr lang="en-US" altLang="en-US" dirty="0"/>
              <a:t>Negative zero does not equal positive zero.</a:t>
            </a:r>
          </a:p>
        </p:txBody>
      </p:sp>
    </p:spTree>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9" name="Rectangle 7"/>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(22 of 33)</a:t>
            </a:r>
          </a:p>
        </p:txBody>
      </p:sp>
      <p:sp>
        <p:nvSpPr>
          <p:cNvPr id="259074" name="Rectangle 2"/>
          <p:cNvSpPr>
            <a:spLocks noGrp="1" noChangeArrowheads="1"/>
          </p:cNvSpPr>
          <p:nvPr>
            <p:ph idx="1"/>
          </p:nvPr>
        </p:nvSpPr>
        <p:spPr/>
        <p:txBody>
          <a:bodyPr>
            <a:normAutofit fontScale="92500" lnSpcReduction="10000"/>
          </a:bodyPr>
          <a:lstStyle/>
          <a:p>
            <a:r>
              <a:rPr lang="en-US" altLang="en-US" dirty="0"/>
              <a:t>Floating-point addition and subtraction are done using methods analogous to how we perform calculations using pencil and paper.</a:t>
            </a:r>
          </a:p>
          <a:p>
            <a:r>
              <a:rPr lang="en-US" altLang="en-US" dirty="0"/>
              <a:t>The first thing that we do is express both operands in the same exponential power, then add the numbers, preserving the exponent in the sum.</a:t>
            </a:r>
          </a:p>
          <a:p>
            <a:r>
              <a:rPr lang="en-US" altLang="en-US" dirty="0"/>
              <a:t>If the exponent requires adjustment, we do so at the end of the calculation.</a:t>
            </a:r>
          </a:p>
        </p:txBody>
      </p:sp>
    </p:spTree>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3"/>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normAutofit/>
          </a:bodyPr>
          <a:lstStyle/>
          <a:p>
            <a:pPr>
              <a:spcBef>
                <a:spcPct val="40000"/>
              </a:spcBef>
            </a:pPr>
            <a:r>
              <a:rPr lang="en-US" altLang="en-US" sz="2600" dirty="0"/>
              <a:t>Example:</a:t>
            </a:r>
          </a:p>
          <a:p>
            <a:pPr lvl="1"/>
            <a:r>
              <a:rPr lang="en-US" altLang="en-US" sz="2400" dirty="0"/>
              <a:t>Find the sum of 12</a:t>
            </a:r>
            <a:r>
              <a:rPr lang="en-US" altLang="en-US" sz="2400" baseline="-25000" dirty="0"/>
              <a:t>10</a:t>
            </a:r>
            <a:r>
              <a:rPr lang="en-US" altLang="en-US" sz="2400" dirty="0"/>
              <a:t> and 1.25</a:t>
            </a:r>
            <a:r>
              <a:rPr lang="en-US" altLang="en-US" sz="2400" baseline="-25000" dirty="0"/>
              <a:t>10</a:t>
            </a:r>
            <a:r>
              <a:rPr lang="en-US" altLang="en-US" sz="2400" dirty="0"/>
              <a:t> using the 14-bit “simple” floating-point model.</a:t>
            </a:r>
          </a:p>
          <a:p>
            <a:r>
              <a:rPr lang="en-US" altLang="en-US" sz="2600" dirty="0"/>
              <a:t>We find 12</a:t>
            </a:r>
            <a:r>
              <a:rPr lang="en-US" altLang="en-US" sz="2600" baseline="-25000" dirty="0"/>
              <a:t>10</a:t>
            </a:r>
            <a:r>
              <a:rPr lang="en-US" altLang="en-US" sz="2600" dirty="0"/>
              <a:t> = 0.1100 x 2</a:t>
            </a:r>
            <a:r>
              <a:rPr lang="en-US" altLang="en-US" sz="2600" baseline="30000" dirty="0"/>
              <a:t>4</a:t>
            </a:r>
            <a:r>
              <a:rPr lang="en-US" altLang="en-US" sz="2600" dirty="0"/>
              <a:t>. And 1.25</a:t>
            </a:r>
            <a:r>
              <a:rPr lang="en-US" altLang="en-US" sz="2600" baseline="-25000" dirty="0"/>
              <a:t>10 </a:t>
            </a:r>
            <a:r>
              <a:rPr lang="en-US" altLang="en-US" sz="2600" dirty="0"/>
              <a:t>= 0.101 x 2</a:t>
            </a:r>
            <a:r>
              <a:rPr lang="en-US" altLang="en-US" sz="2600" baseline="30000" dirty="0"/>
              <a:t>1 </a:t>
            </a:r>
            <a:r>
              <a:rPr lang="en-US" altLang="en-US" sz="2600" dirty="0"/>
              <a:t>= 0.000101 x 2</a:t>
            </a:r>
            <a:r>
              <a:rPr lang="en-US" altLang="en-US" sz="2600" baseline="30000" dirty="0"/>
              <a:t>4</a:t>
            </a:r>
            <a:r>
              <a:rPr lang="en-US" altLang="en-US" sz="2600" dirty="0"/>
              <a:t>.</a:t>
            </a:r>
          </a:p>
        </p:txBody>
      </p:sp>
      <p:sp>
        <p:nvSpPr>
          <p:cNvPr id="277511" name="Rectangle 7"/>
          <p:cNvSpPr>
            <a:spLocks noChangeArrowheads="1"/>
          </p:cNvSpPr>
          <p:nvPr/>
        </p:nvSpPr>
        <p:spPr bwMode="auto">
          <a:xfrm>
            <a:off x="685800" y="4724400"/>
            <a:ext cx="3276600" cy="10668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40000"/>
              </a:spcBef>
            </a:pPr>
            <a:endParaRPr lang="en-US" altLang="en-US" sz="2600" u="none" baseline="0" dirty="0">
              <a:latin typeface="Calibri" panose="020F0502020204030204" pitchFamily="34" charset="0"/>
              <a:cs typeface="Calibri" panose="020F0502020204030204" pitchFamily="34" charset="0"/>
            </a:endParaRPr>
          </a:p>
          <a:p>
            <a:pPr>
              <a:spcBef>
                <a:spcPct val="40000"/>
              </a:spcBef>
            </a:pPr>
            <a:r>
              <a:rPr lang="en-US" altLang="en-US" sz="2600" u="none" baseline="0" dirty="0">
                <a:latin typeface="Calibri" panose="020F0502020204030204" pitchFamily="34" charset="0"/>
                <a:cs typeface="Calibri" panose="020F0502020204030204" pitchFamily="34" charset="0"/>
              </a:rPr>
              <a:t>Thus, our sum is 0.110101 x 2</a:t>
            </a:r>
            <a:r>
              <a:rPr lang="en-US" altLang="en-US" sz="2600" u="none" dirty="0">
                <a:latin typeface="Calibri" panose="020F0502020204030204" pitchFamily="34" charset="0"/>
                <a:cs typeface="Calibri" panose="020F0502020204030204" pitchFamily="34" charset="0"/>
              </a:rPr>
              <a:t>4</a:t>
            </a:r>
            <a:r>
              <a:rPr lang="en-US" altLang="en-US" sz="2600" u="none" baseline="0" dirty="0">
                <a:latin typeface="Calibri" panose="020F0502020204030204" pitchFamily="34" charset="0"/>
                <a:cs typeface="Calibri" panose="020F0502020204030204" pitchFamily="34" charset="0"/>
              </a:rPr>
              <a:t>. </a:t>
            </a:r>
          </a:p>
        </p:txBody>
      </p:sp>
      <p:sp>
        <p:nvSpPr>
          <p:cNvPr id="11" name="Rectangle 8">
            <a:extLst>
              <a:ext uri="{FF2B5EF4-FFF2-40B4-BE49-F238E27FC236}">
                <a16:creationId xmlns="" xmlns:a16="http://schemas.microsoft.com/office/drawing/2014/main" id="{A0E9BC54-6341-694B-B99E-372BB83CC3FE}"/>
              </a:ext>
            </a:extLst>
          </p:cNvPr>
          <p:cNvSpPr txBox="1">
            <a:spLocks noChangeArrowheads="1"/>
          </p:cNvSpPr>
          <p:nvPr/>
        </p:nvSpPr>
        <p:spPr bwMode="auto">
          <a:xfrm>
            <a:off x="838200" y="609600"/>
            <a:ext cx="7772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fontScale="90000" lnSpcReduction="20000"/>
          </a:bodyPr>
          <a:lstStyle>
            <a:lvl1pPr algn="ctr" rtl="0" eaLnBrk="0" fontAlgn="base" hangingPunct="0">
              <a:spcBef>
                <a:spcPct val="0"/>
              </a:spcBef>
              <a:spcAft>
                <a:spcPct val="0"/>
              </a:spcAft>
              <a:defRPr sz="4000" b="0">
                <a:solidFill>
                  <a:schemeClr val="tx2"/>
                </a:solidFill>
                <a:latin typeface="Calibri" panose="020F0502020204030204" pitchFamily="34" charset="0"/>
                <a:ea typeface="+mj-ea"/>
                <a:cs typeface="Calibri" panose="020F0502020204030204" pitchFamily="34" charset="0"/>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eaLnBrk="0" fontAlgn="base" hangingPunct="0">
              <a:spcBef>
                <a:spcPct val="0"/>
              </a:spcBef>
              <a:spcAft>
                <a:spcPct val="0"/>
              </a:spcAft>
              <a:defRPr sz="3200" b="1">
                <a:solidFill>
                  <a:schemeClr val="tx2"/>
                </a:solidFill>
                <a:latin typeface="Arial" charset="0"/>
              </a:defRPr>
            </a:lvl6pPr>
            <a:lvl7pPr marL="914400" algn="ctr" rtl="0" eaLnBrk="0" fontAlgn="base" hangingPunct="0">
              <a:spcBef>
                <a:spcPct val="0"/>
              </a:spcBef>
              <a:spcAft>
                <a:spcPct val="0"/>
              </a:spcAft>
              <a:defRPr sz="3200" b="1">
                <a:solidFill>
                  <a:schemeClr val="tx2"/>
                </a:solidFill>
                <a:latin typeface="Arial" charset="0"/>
              </a:defRPr>
            </a:lvl7pPr>
            <a:lvl8pPr marL="1371600" algn="ctr" rtl="0" eaLnBrk="0" fontAlgn="base" hangingPunct="0">
              <a:spcBef>
                <a:spcPct val="0"/>
              </a:spcBef>
              <a:spcAft>
                <a:spcPct val="0"/>
              </a:spcAft>
              <a:defRPr sz="3200" b="1">
                <a:solidFill>
                  <a:schemeClr val="tx2"/>
                </a:solidFill>
                <a:latin typeface="Arial" charset="0"/>
              </a:defRPr>
            </a:lvl8pPr>
            <a:lvl9pPr marL="1828800" algn="ctr" rtl="0" eaLnBrk="0" fontAlgn="base" hangingPunct="0">
              <a:spcBef>
                <a:spcPct val="0"/>
              </a:spcBef>
              <a:spcAft>
                <a:spcPct val="0"/>
              </a:spcAft>
              <a:defRPr sz="3200" b="1">
                <a:solidFill>
                  <a:schemeClr val="tx2"/>
                </a:solidFill>
                <a:latin typeface="Arial" charset="0"/>
              </a:defRPr>
            </a:lvl9pPr>
          </a:lstStyle>
          <a:p>
            <a:r>
              <a:rPr lang="en-US" altLang="en-US" u="none" kern="0" baseline="0" dirty="0"/>
              <a:t>2.5 Floating-Point Representation </a:t>
            </a:r>
            <a:br>
              <a:rPr lang="en-US" altLang="en-US" u="none" kern="0" baseline="0" dirty="0"/>
            </a:br>
            <a:r>
              <a:rPr lang="en-US" altLang="en-US" u="none" kern="0" baseline="0" dirty="0"/>
              <a:t>(23 of 33)</a:t>
            </a:r>
          </a:p>
        </p:txBody>
      </p:sp>
      <p:pic>
        <p:nvPicPr>
          <p:cNvPr id="3" name="Picture 2">
            <a:extLst>
              <a:ext uri="{FF2B5EF4-FFF2-40B4-BE49-F238E27FC236}">
                <a16:creationId xmlns="" xmlns:a16="http://schemas.microsoft.com/office/drawing/2014/main" id="{CF8154A7-43ED-4743-8437-4568F3BED8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886200"/>
            <a:ext cx="2774950" cy="1410328"/>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3" name="Rectangle 5"/>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(24 of 33)</a:t>
            </a:r>
          </a:p>
        </p:txBody>
      </p:sp>
      <p:sp>
        <p:nvSpPr>
          <p:cNvPr id="283650" name="Rectangle 2"/>
          <p:cNvSpPr>
            <a:spLocks noGrp="1" noChangeArrowheads="1"/>
          </p:cNvSpPr>
          <p:nvPr>
            <p:ph idx="1"/>
          </p:nvPr>
        </p:nvSpPr>
        <p:spPr/>
        <p:txBody>
          <a:bodyPr/>
          <a:lstStyle/>
          <a:p>
            <a:r>
              <a:rPr lang="en-US" altLang="en-US" dirty="0"/>
              <a:t>Floating-point multiplication is also carried out in a manner akin to how we perform multiplication using pencil and paper.</a:t>
            </a:r>
          </a:p>
          <a:p>
            <a:r>
              <a:rPr lang="en-US" altLang="en-US" dirty="0"/>
              <a:t>We multiply the two operands and add their exponents.</a:t>
            </a:r>
          </a:p>
          <a:p>
            <a:r>
              <a:rPr lang="en-US" altLang="en-US" dirty="0"/>
              <a:t>If the exponent requires adjustment, we do so at the end of the calculation.</a:t>
            </a:r>
          </a:p>
        </p:txBody>
      </p:sp>
    </p:spTree>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lstStyle/>
          <a:p>
            <a:pPr>
              <a:spcBef>
                <a:spcPct val="40000"/>
              </a:spcBef>
            </a:pPr>
            <a:r>
              <a:rPr lang="en-US" altLang="en-US" sz="2600" dirty="0"/>
              <a:t>Example:</a:t>
            </a:r>
          </a:p>
          <a:p>
            <a:pPr lvl="1"/>
            <a:r>
              <a:rPr lang="en-US" altLang="en-US" sz="2400" dirty="0"/>
              <a:t>Find the product of 12</a:t>
            </a:r>
            <a:r>
              <a:rPr lang="en-US" altLang="en-US" sz="2400" baseline="-25000" dirty="0"/>
              <a:t>10</a:t>
            </a:r>
            <a:r>
              <a:rPr lang="en-US" altLang="en-US" sz="2400" dirty="0"/>
              <a:t> and 1.25</a:t>
            </a:r>
            <a:r>
              <a:rPr lang="en-US" altLang="en-US" sz="2400" baseline="-25000" dirty="0"/>
              <a:t>10</a:t>
            </a:r>
            <a:r>
              <a:rPr lang="en-US" altLang="en-US" sz="2400" dirty="0"/>
              <a:t> using the 14-bit floating-point model.</a:t>
            </a:r>
          </a:p>
          <a:p>
            <a:r>
              <a:rPr lang="en-US" altLang="en-US" sz="2400" dirty="0"/>
              <a:t>We find 12</a:t>
            </a:r>
            <a:r>
              <a:rPr lang="en-US" altLang="en-US" sz="2400" baseline="-25000" dirty="0"/>
              <a:t>10</a:t>
            </a:r>
            <a:r>
              <a:rPr lang="en-US" altLang="en-US" sz="2400" dirty="0"/>
              <a:t> = 0.1100 x 2</a:t>
            </a:r>
            <a:r>
              <a:rPr lang="en-US" altLang="en-US" sz="2400" baseline="30000" dirty="0"/>
              <a:t> 4</a:t>
            </a:r>
            <a:r>
              <a:rPr lang="en-US" altLang="en-US" sz="2400" dirty="0"/>
              <a:t>. And 1.25</a:t>
            </a:r>
            <a:r>
              <a:rPr lang="en-US" altLang="en-US" sz="2400" baseline="-25000" dirty="0"/>
              <a:t>10 </a:t>
            </a:r>
            <a:r>
              <a:rPr lang="en-US" altLang="en-US" sz="2400" dirty="0"/>
              <a:t>= 0.101 x 2</a:t>
            </a:r>
            <a:r>
              <a:rPr lang="en-US" altLang="en-US" sz="2400" baseline="30000" dirty="0"/>
              <a:t>1</a:t>
            </a:r>
            <a:r>
              <a:rPr lang="en-US" altLang="en-US" sz="2400" dirty="0"/>
              <a:t>.</a:t>
            </a:r>
          </a:p>
        </p:txBody>
      </p:sp>
      <p:sp>
        <p:nvSpPr>
          <p:cNvPr id="285700" name="Rectangle 4"/>
          <p:cNvSpPr>
            <a:spLocks noChangeArrowheads="1"/>
          </p:cNvSpPr>
          <p:nvPr/>
        </p:nvSpPr>
        <p:spPr bwMode="auto">
          <a:xfrm>
            <a:off x="533400" y="3352800"/>
            <a:ext cx="3276600" cy="2819400"/>
          </a:xfrm>
          <a:prstGeom prst="rect">
            <a:avLst/>
          </a:prstGeom>
          <a:noFill/>
          <a:ln>
            <a:noFill/>
          </a:ln>
          <a:effectLst/>
          <a:extLst>
            <a:ext uri="{909E8E84-426E-40dd-AFC4-6F175D3DCCD1}">
              <a14:hiddenFill xmlns:a14="http://schemas.microsoft.com/office/drawing/2010/main">
                <a:solidFill>
                  <a:srgbClr val="E4F5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40000"/>
              </a:spcBef>
            </a:pPr>
            <a:r>
              <a:rPr lang="en-US" altLang="en-US" sz="2400" u="none" baseline="0" dirty="0">
                <a:latin typeface="Calibri" panose="020F0502020204030204" pitchFamily="34" charset="0"/>
                <a:cs typeface="Calibri" panose="020F0502020204030204" pitchFamily="34" charset="0"/>
              </a:rPr>
              <a:t>Thus, our product is 0.0111100 x 2</a:t>
            </a:r>
            <a:r>
              <a:rPr lang="en-US" altLang="en-US" sz="2400" u="none" dirty="0">
                <a:latin typeface="Calibri" panose="020F0502020204030204" pitchFamily="34" charset="0"/>
                <a:cs typeface="Calibri" panose="020F0502020204030204" pitchFamily="34" charset="0"/>
              </a:rPr>
              <a:t>5  = </a:t>
            </a:r>
            <a:r>
              <a:rPr lang="en-US" altLang="en-US" sz="2400" u="none" baseline="0" dirty="0">
                <a:latin typeface="Calibri" panose="020F0502020204030204" pitchFamily="34" charset="0"/>
                <a:cs typeface="Calibri" panose="020F0502020204030204" pitchFamily="34" charset="0"/>
              </a:rPr>
              <a:t>0.1111 x 2</a:t>
            </a:r>
            <a:r>
              <a:rPr lang="en-US" altLang="en-US" sz="2400" u="none" dirty="0">
                <a:latin typeface="Calibri" panose="020F0502020204030204" pitchFamily="34" charset="0"/>
                <a:cs typeface="Calibri" panose="020F0502020204030204" pitchFamily="34" charset="0"/>
              </a:rPr>
              <a:t>4</a:t>
            </a:r>
            <a:r>
              <a:rPr lang="en-US" altLang="en-US" sz="2400" u="none" baseline="0" dirty="0">
                <a:latin typeface="Calibri" panose="020F0502020204030204" pitchFamily="34" charset="0"/>
                <a:cs typeface="Calibri" panose="020F0502020204030204" pitchFamily="34" charset="0"/>
              </a:rPr>
              <a:t>. </a:t>
            </a:r>
          </a:p>
          <a:p>
            <a:pPr>
              <a:spcBef>
                <a:spcPct val="40000"/>
              </a:spcBef>
            </a:pPr>
            <a:r>
              <a:rPr lang="en-US" altLang="en-US" sz="2400" u="none" baseline="0" dirty="0">
                <a:latin typeface="Calibri" panose="020F0502020204030204" pitchFamily="34" charset="0"/>
                <a:cs typeface="Calibri" panose="020F0502020204030204" pitchFamily="34" charset="0"/>
              </a:rPr>
              <a:t>The normalized product requires an exponent of 19</a:t>
            </a:r>
            <a:r>
              <a:rPr lang="en-US" altLang="en-US" sz="2400" u="none" baseline="-25000" dirty="0">
                <a:latin typeface="Calibri" panose="020F0502020204030204" pitchFamily="34" charset="0"/>
                <a:cs typeface="Calibri" panose="020F0502020204030204" pitchFamily="34" charset="0"/>
              </a:rPr>
              <a:t>10</a:t>
            </a:r>
            <a:r>
              <a:rPr lang="en-US" altLang="en-US" sz="2400" u="none" baseline="0" dirty="0">
                <a:latin typeface="Calibri" panose="020F0502020204030204" pitchFamily="34" charset="0"/>
                <a:cs typeface="Calibri" panose="020F0502020204030204" pitchFamily="34" charset="0"/>
              </a:rPr>
              <a:t> = 10011</a:t>
            </a:r>
            <a:r>
              <a:rPr lang="en-US" altLang="en-US" sz="2400" u="none" baseline="-25000" dirty="0">
                <a:latin typeface="Calibri" panose="020F0502020204030204" pitchFamily="34" charset="0"/>
                <a:cs typeface="Calibri" panose="020F0502020204030204" pitchFamily="34" charset="0"/>
              </a:rPr>
              <a:t>2</a:t>
            </a:r>
            <a:r>
              <a:rPr lang="en-US" altLang="en-US" sz="2400" u="none" baseline="0" dirty="0">
                <a:latin typeface="Calibri" panose="020F0502020204030204" pitchFamily="34" charset="0"/>
                <a:cs typeface="Calibri" panose="020F0502020204030204" pitchFamily="34" charset="0"/>
              </a:rPr>
              <a:t>.</a:t>
            </a:r>
          </a:p>
        </p:txBody>
      </p:sp>
      <p:sp>
        <p:nvSpPr>
          <p:cNvPr id="8" name="Rectangle 8">
            <a:extLst>
              <a:ext uri="{FF2B5EF4-FFF2-40B4-BE49-F238E27FC236}">
                <a16:creationId xmlns="" xmlns:a16="http://schemas.microsoft.com/office/drawing/2014/main" id="{7982BB77-C958-A346-9488-001333EE9BB7}"/>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(25 of 33)</a:t>
            </a:r>
          </a:p>
        </p:txBody>
      </p:sp>
      <p:pic>
        <p:nvPicPr>
          <p:cNvPr id="3" name="Picture 2">
            <a:extLst>
              <a:ext uri="{FF2B5EF4-FFF2-40B4-BE49-F238E27FC236}">
                <a16:creationId xmlns="" xmlns:a16="http://schemas.microsoft.com/office/drawing/2014/main" id="{117562B7-0165-834C-A58B-403771D0E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3962400"/>
            <a:ext cx="3403600" cy="17272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8" name="Rectangle 6"/>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(26 of 33)</a:t>
            </a:r>
          </a:p>
        </p:txBody>
      </p:sp>
      <p:sp>
        <p:nvSpPr>
          <p:cNvPr id="269314" name="Rectangle 2"/>
          <p:cNvSpPr>
            <a:spLocks noGrp="1" noChangeArrowheads="1"/>
          </p:cNvSpPr>
          <p:nvPr>
            <p:ph idx="1"/>
          </p:nvPr>
        </p:nvSpPr>
        <p:spPr/>
        <p:txBody>
          <a:bodyPr>
            <a:normAutofit fontScale="85000" lnSpcReduction="10000"/>
          </a:bodyPr>
          <a:lstStyle/>
          <a:p>
            <a:r>
              <a:rPr lang="en-US" altLang="en-US" dirty="0"/>
              <a:t>No matter how many bits we use in a floating-point representation, our model must be finite.</a:t>
            </a:r>
          </a:p>
          <a:p>
            <a:r>
              <a:rPr lang="en-US" altLang="en-US" dirty="0"/>
              <a:t>The real number system is, of course, infinite, so our models can give nothing more than an approximation of a real value. </a:t>
            </a:r>
          </a:p>
          <a:p>
            <a:r>
              <a:rPr lang="en-US" altLang="en-US" dirty="0"/>
              <a:t>At some point, every model breaks down, introducing errors into our calculations.</a:t>
            </a:r>
          </a:p>
          <a:p>
            <a:r>
              <a:rPr lang="en-US" altLang="en-US" dirty="0"/>
              <a:t>By using a greater number of bits in our model, we can reduce these errors, but we can never totally eliminate them.</a:t>
            </a:r>
          </a:p>
        </p:txBody>
      </p:sp>
    </p:spTree>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5" name="Rectangle 5"/>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(27 of 33)</a:t>
            </a:r>
          </a:p>
        </p:txBody>
      </p:sp>
      <p:sp>
        <p:nvSpPr>
          <p:cNvPr id="271362" name="Rectangle 2"/>
          <p:cNvSpPr>
            <a:spLocks noGrp="1" noChangeArrowheads="1"/>
          </p:cNvSpPr>
          <p:nvPr>
            <p:ph idx="1"/>
          </p:nvPr>
        </p:nvSpPr>
        <p:spPr/>
        <p:txBody>
          <a:bodyPr>
            <a:normAutofit fontScale="92500" lnSpcReduction="20000"/>
          </a:bodyPr>
          <a:lstStyle/>
          <a:p>
            <a:r>
              <a:rPr lang="en-US" altLang="en-US" dirty="0"/>
              <a:t>Our job becomes one of reducing error, or at least being aware of the possible magnitude of error in our calculations.</a:t>
            </a:r>
          </a:p>
          <a:p>
            <a:r>
              <a:rPr lang="en-US" altLang="en-US" dirty="0"/>
              <a:t>We must also be aware that errors can compound through repetitive arithmetic operations.</a:t>
            </a:r>
          </a:p>
          <a:p>
            <a:r>
              <a:rPr lang="en-US" altLang="en-US" dirty="0"/>
              <a:t>For example, our 14-bit model cannot exactly represent the decimal value 128.5. In binary, it is 9 bits wide:</a:t>
            </a:r>
          </a:p>
          <a:p>
            <a:pPr lvl="1"/>
            <a:r>
              <a:rPr lang="en-US" altLang="en-US" dirty="0"/>
              <a:t>     10000000.1</a:t>
            </a:r>
            <a:r>
              <a:rPr lang="en-US" altLang="en-US" baseline="-25000" dirty="0"/>
              <a:t>2</a:t>
            </a:r>
            <a:r>
              <a:rPr lang="en-US" altLang="en-US" dirty="0"/>
              <a:t> = 128.5</a:t>
            </a:r>
            <a:r>
              <a:rPr lang="en-US" altLang="en-US" baseline="-25000" dirty="0"/>
              <a:t>10</a:t>
            </a:r>
          </a:p>
        </p:txBody>
      </p:sp>
    </p:spTree>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50" name="Rectangle 6"/>
          <p:cNvSpPr>
            <a:spLocks noGrp="1" noChangeArrowheads="1"/>
          </p:cNvSpPr>
          <p:nvPr>
            <p:ph type="title"/>
          </p:nvPr>
        </p:nvSpPr>
        <p:spPr/>
        <p:txBody>
          <a:bodyPr>
            <a:normAutofit fontScale="90000"/>
          </a:bodyPr>
          <a:lstStyle/>
          <a:p>
            <a:r>
              <a:rPr lang="en-US" altLang="en-US" dirty="0"/>
              <a:t>2.3 Converting Between Bases (1 of 19)</a:t>
            </a:r>
          </a:p>
        </p:txBody>
      </p:sp>
      <p:sp>
        <p:nvSpPr>
          <p:cNvPr id="134147" name="Rectangle 3"/>
          <p:cNvSpPr>
            <a:spLocks noGrp="1" noChangeArrowheads="1"/>
          </p:cNvSpPr>
          <p:nvPr>
            <p:ph idx="1"/>
          </p:nvPr>
        </p:nvSpPr>
        <p:spPr/>
        <p:txBody>
          <a:bodyPr>
            <a:normAutofit fontScale="92500"/>
          </a:bodyPr>
          <a:lstStyle/>
          <a:p>
            <a:r>
              <a:rPr lang="en-US" altLang="en-US" dirty="0"/>
              <a:t>Because binary numbers are the basis for all data representation in digital computer systems, it is important that you become proficient with this radix system.</a:t>
            </a:r>
          </a:p>
          <a:p>
            <a:r>
              <a:rPr lang="en-US" altLang="en-US" dirty="0"/>
              <a:t>Your knowledge of the binary numbering system will enable you to understand the operation of all computer components as well as the design of instruction set architectures.</a:t>
            </a:r>
          </a:p>
        </p:txBody>
      </p:sp>
    </p:spTree>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idx="1"/>
          </p:nvPr>
        </p:nvSpPr>
        <p:spPr>
          <a:noFill/>
          <a:ln/>
          <a:extLst>
            <a:ext uri="{909E8E84-426E-40dd-AFC4-6F175D3DCCD1}">
              <a14:hiddenFill xmlns:a14="http://schemas.microsoft.com/office/drawing/2010/main">
                <a:solidFill>
                  <a:srgbClr val="E4F5FF"/>
                </a:solidFill>
              </a14:hiddenFill>
            </a:ext>
          </a:extLst>
        </p:spPr>
        <p:txBody>
          <a:bodyPr/>
          <a:lstStyle/>
          <a:p>
            <a:r>
              <a:rPr lang="en-US" altLang="en-US" sz="2600" dirty="0"/>
              <a:t>When we try to express 128.5</a:t>
            </a:r>
            <a:r>
              <a:rPr lang="en-US" altLang="en-US" sz="2600" baseline="-25000" dirty="0"/>
              <a:t>10</a:t>
            </a:r>
            <a:r>
              <a:rPr lang="en-US" altLang="en-US" sz="2600" dirty="0"/>
              <a:t> in our 14-bit model, we lose the low-order bit, giving a relative error of:</a:t>
            </a:r>
          </a:p>
          <a:p>
            <a:endParaRPr lang="en-US" altLang="en-US" sz="2600" dirty="0"/>
          </a:p>
          <a:p>
            <a:endParaRPr lang="en-US" altLang="en-US" sz="2600" dirty="0"/>
          </a:p>
          <a:p>
            <a:pPr marL="0" indent="0">
              <a:buNone/>
            </a:pPr>
            <a:endParaRPr lang="en-US" altLang="en-US" sz="2600" dirty="0"/>
          </a:p>
          <a:p>
            <a:r>
              <a:rPr lang="en-US" altLang="en-US" sz="2600" dirty="0"/>
              <a:t>If we had a procedure that repetitively added 0.5 to 128.5, we would have an error of nearly 2% after only four iterations.</a:t>
            </a:r>
          </a:p>
        </p:txBody>
      </p:sp>
      <p:grpSp>
        <p:nvGrpSpPr>
          <p:cNvPr id="273415" name="Group 7"/>
          <p:cNvGrpSpPr>
            <a:grpSpLocks/>
          </p:cNvGrpSpPr>
          <p:nvPr/>
        </p:nvGrpSpPr>
        <p:grpSpPr bwMode="auto">
          <a:xfrm>
            <a:off x="2057400" y="2819400"/>
            <a:ext cx="3810000" cy="976313"/>
            <a:chOff x="1296" y="1680"/>
            <a:chExt cx="2400" cy="615"/>
          </a:xfrm>
        </p:grpSpPr>
        <p:sp>
          <p:nvSpPr>
            <p:cNvPr id="273412" name="Text Box 4"/>
            <p:cNvSpPr txBox="1">
              <a:spLocks noChangeArrowheads="1"/>
            </p:cNvSpPr>
            <p:nvPr/>
          </p:nvSpPr>
          <p:spPr bwMode="auto">
            <a:xfrm>
              <a:off x="1296" y="1680"/>
              <a:ext cx="1344" cy="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4000" dirty="0">
                  <a:latin typeface="Arial" charset="0"/>
                </a:rPr>
                <a:t>128.5 </a:t>
              </a:r>
              <a:r>
                <a:rPr lang="en-US" altLang="en-US" sz="3200" dirty="0">
                  <a:latin typeface="+mj-lt"/>
                </a:rPr>
                <a:t>–</a:t>
              </a:r>
              <a:r>
                <a:rPr lang="en-US" altLang="en-US" sz="4000" dirty="0">
                  <a:latin typeface="Arial" charset="0"/>
                </a:rPr>
                <a:t> 128</a:t>
              </a:r>
              <a:endParaRPr lang="en-US" altLang="en-US" sz="4000" u="none" dirty="0">
                <a:latin typeface="Arial" charset="0"/>
              </a:endParaRPr>
            </a:p>
            <a:p>
              <a:pPr algn="ctr"/>
              <a:r>
                <a:rPr lang="en-US" altLang="en-US" sz="4000" u="none" dirty="0">
                  <a:latin typeface="Arial" charset="0"/>
                </a:rPr>
                <a:t>128.5</a:t>
              </a:r>
              <a:endParaRPr lang="en-US" altLang="en-US" u="none" dirty="0">
                <a:latin typeface="Arial" charset="0"/>
              </a:endParaRPr>
            </a:p>
          </p:txBody>
        </p:sp>
        <p:sp>
          <p:nvSpPr>
            <p:cNvPr id="273413" name="Text Box 5"/>
            <p:cNvSpPr txBox="1">
              <a:spLocks noChangeArrowheads="1"/>
            </p:cNvSpPr>
            <p:nvPr/>
          </p:nvSpPr>
          <p:spPr bwMode="auto">
            <a:xfrm>
              <a:off x="2352" y="1795"/>
              <a:ext cx="1344"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p>
              <a:pPr algn="ctr"/>
              <a:r>
                <a:rPr lang="en-US" altLang="en-US" sz="4000" u="none" dirty="0">
                  <a:latin typeface="Arial" charset="0"/>
                  <a:sym typeface="Symbol" pitchFamily="18" charset="2"/>
                </a:rPr>
                <a:t> 0.39%</a:t>
              </a:r>
              <a:endParaRPr lang="en-US" altLang="en-US" u="none" dirty="0">
                <a:latin typeface="Arial" charset="0"/>
              </a:endParaRPr>
            </a:p>
          </p:txBody>
        </p:sp>
      </p:grpSp>
      <p:sp>
        <p:nvSpPr>
          <p:cNvPr id="9" name="Rectangle 8">
            <a:extLst>
              <a:ext uri="{FF2B5EF4-FFF2-40B4-BE49-F238E27FC236}">
                <a16:creationId xmlns="" xmlns:a16="http://schemas.microsoft.com/office/drawing/2014/main" id="{25F717E3-79FB-8340-A41A-C0F0DA400B19}"/>
              </a:ext>
            </a:extLst>
          </p:cNvPr>
          <p:cNvSpPr>
            <a:spLocks noGrp="1" noChangeArrowheads="1"/>
          </p:cNvSpPr>
          <p:nvPr>
            <p:ph type="title"/>
          </p:nvPr>
        </p:nvSpPr>
        <p:spPr>
          <a:xfrm>
            <a:off x="685800" y="457200"/>
            <a:ext cx="7772400" cy="990600"/>
          </a:xfrm>
        </p:spPr>
        <p:txBody>
          <a:bodyPr>
            <a:normAutofit fontScale="90000"/>
          </a:bodyPr>
          <a:lstStyle/>
          <a:p>
            <a:r>
              <a:rPr lang="en-US" altLang="en-US" dirty="0"/>
              <a:t>2.5 Floating-Point Representation </a:t>
            </a:r>
            <a:br>
              <a:rPr lang="en-US" altLang="en-US" dirty="0"/>
            </a:br>
            <a:r>
              <a:rPr lang="en-US" altLang="en-US" dirty="0"/>
              <a:t>(28 of 33)</a:t>
            </a:r>
          </a:p>
        </p:txBody>
      </p:sp>
    </p:spTree>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800" name="Rectangle 8"/>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(29 of 33)</a:t>
            </a:r>
          </a:p>
        </p:txBody>
      </p:sp>
      <p:sp>
        <p:nvSpPr>
          <p:cNvPr id="289794" name="Rectangle 2"/>
          <p:cNvSpPr>
            <a:spLocks noGrp="1" noChangeArrowheads="1"/>
          </p:cNvSpPr>
          <p:nvPr>
            <p:ph idx="1"/>
          </p:nvPr>
        </p:nvSpPr>
        <p:spPr/>
        <p:txBody>
          <a:bodyPr>
            <a:normAutofit fontScale="92500"/>
          </a:bodyPr>
          <a:lstStyle/>
          <a:p>
            <a:r>
              <a:rPr lang="en-US" altLang="en-US" dirty="0"/>
              <a:t>Floating-point errors can be reduced when we use operands that are similar in magnitude.</a:t>
            </a:r>
          </a:p>
          <a:p>
            <a:r>
              <a:rPr lang="en-US" altLang="en-US" dirty="0"/>
              <a:t>If we were repetitively adding 0.5 to 128.5, it would have been better to iteratively add 0.5 to itself and then add 128.5 to this sum.</a:t>
            </a:r>
          </a:p>
          <a:p>
            <a:r>
              <a:rPr lang="en-US" altLang="en-US" dirty="0"/>
              <a:t>In this example, the error was caused by loss of the low-order bit.</a:t>
            </a:r>
          </a:p>
          <a:p>
            <a:r>
              <a:rPr lang="en-US" altLang="en-US" dirty="0"/>
              <a:t>Loss of the high-order bit is more problematic.</a:t>
            </a:r>
          </a:p>
        </p:txBody>
      </p:sp>
    </p:spTree>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91" name="Rectangle 7"/>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(30 of 33)</a:t>
            </a:r>
          </a:p>
        </p:txBody>
      </p:sp>
      <p:sp>
        <p:nvSpPr>
          <p:cNvPr id="297986" name="Rectangle 2"/>
          <p:cNvSpPr>
            <a:spLocks noGrp="1" noChangeArrowheads="1"/>
          </p:cNvSpPr>
          <p:nvPr>
            <p:ph idx="1"/>
          </p:nvPr>
        </p:nvSpPr>
        <p:spPr>
          <a:xfrm>
            <a:off x="685800" y="1828800"/>
            <a:ext cx="7772400" cy="3276600"/>
          </a:xfrm>
        </p:spPr>
        <p:txBody>
          <a:bodyPr>
            <a:normAutofit fontScale="92500" lnSpcReduction="10000"/>
          </a:bodyPr>
          <a:lstStyle/>
          <a:p>
            <a:r>
              <a:rPr lang="en-US" altLang="en-US" dirty="0"/>
              <a:t>Floating-point overflow and underflow can cause programs to crash.</a:t>
            </a:r>
          </a:p>
          <a:p>
            <a:r>
              <a:rPr lang="en-US" altLang="en-US" dirty="0"/>
              <a:t>Overflow occurs when there is no room to store the high-order bits resulting from a calculation.</a:t>
            </a:r>
          </a:p>
          <a:p>
            <a:r>
              <a:rPr lang="en-US" altLang="en-US" dirty="0"/>
              <a:t>Underflow occurs when a value is too small to store, possibly resulting in division by zero.</a:t>
            </a:r>
          </a:p>
        </p:txBody>
      </p:sp>
      <p:sp>
        <p:nvSpPr>
          <p:cNvPr id="297989" name="Rectangle 5"/>
          <p:cNvSpPr>
            <a:spLocks noChangeArrowheads="1"/>
          </p:cNvSpPr>
          <p:nvPr/>
        </p:nvSpPr>
        <p:spPr bwMode="auto">
          <a:xfrm>
            <a:off x="685800" y="5105400"/>
            <a:ext cx="8001000" cy="1219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buFontTx/>
              <a:buNone/>
            </a:pPr>
            <a:r>
              <a:rPr lang="en-US" altLang="en-US" sz="2200" u="none" baseline="0" dirty="0">
                <a:solidFill>
                  <a:srgbClr val="000000"/>
                </a:solidFill>
                <a:latin typeface="+mj-lt"/>
              </a:rPr>
              <a:t>     Experienced programmers know that it’s better for  a program to crash than to have it produce incorrect, but plausible, results.</a:t>
            </a:r>
          </a:p>
        </p:txBody>
      </p:sp>
    </p:spTree>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10" name="Rectangle 6"/>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(31 of 33)</a:t>
            </a:r>
          </a:p>
        </p:txBody>
      </p:sp>
      <p:sp>
        <p:nvSpPr>
          <p:cNvPr id="405506" name="Rectangle 2"/>
          <p:cNvSpPr>
            <a:spLocks noGrp="1" noChangeArrowheads="1"/>
          </p:cNvSpPr>
          <p:nvPr>
            <p:ph idx="1"/>
          </p:nvPr>
        </p:nvSpPr>
        <p:spPr/>
        <p:txBody>
          <a:bodyPr>
            <a:normAutofit fontScale="92500" lnSpcReduction="20000"/>
          </a:bodyPr>
          <a:lstStyle/>
          <a:p>
            <a:r>
              <a:rPr lang="en-US" altLang="en-US" dirty="0"/>
              <a:t>When discussing floating-point numbers, it is important to understand the terms </a:t>
            </a:r>
            <a:r>
              <a:rPr lang="en-US" altLang="en-US" i="1" dirty="0"/>
              <a:t>range</a:t>
            </a:r>
            <a:r>
              <a:rPr lang="en-US" altLang="en-US" dirty="0"/>
              <a:t>, </a:t>
            </a:r>
            <a:r>
              <a:rPr lang="en-US" altLang="en-US" i="1" dirty="0"/>
              <a:t>precision</a:t>
            </a:r>
            <a:r>
              <a:rPr lang="en-US" altLang="en-US" dirty="0"/>
              <a:t>, and </a:t>
            </a:r>
            <a:r>
              <a:rPr lang="en-US" altLang="en-US" i="1" dirty="0"/>
              <a:t>accuracy</a:t>
            </a:r>
            <a:r>
              <a:rPr lang="en-US" altLang="en-US" dirty="0"/>
              <a:t>.</a:t>
            </a:r>
          </a:p>
          <a:p>
            <a:r>
              <a:rPr lang="en-US" altLang="en-US" dirty="0"/>
              <a:t>The range of a numeric integer format is the difference between the largest and smallest values that can be expressed.</a:t>
            </a:r>
          </a:p>
          <a:p>
            <a:r>
              <a:rPr lang="en-US" altLang="en-US" dirty="0"/>
              <a:t>Accuracy refers to how closely a numeric representation approximates a true value.</a:t>
            </a:r>
          </a:p>
          <a:p>
            <a:r>
              <a:rPr lang="en-US" altLang="en-US" dirty="0"/>
              <a:t>The precision of a number indicates how much information we have about a value.</a:t>
            </a:r>
          </a:p>
        </p:txBody>
      </p:sp>
    </p:spTree>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7" name="Rectangle 5"/>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(32 of 33)</a:t>
            </a:r>
          </a:p>
        </p:txBody>
      </p:sp>
      <p:sp>
        <p:nvSpPr>
          <p:cNvPr id="407554" name="Rectangle 2"/>
          <p:cNvSpPr>
            <a:spLocks noGrp="1" noChangeArrowheads="1"/>
          </p:cNvSpPr>
          <p:nvPr>
            <p:ph idx="1"/>
          </p:nvPr>
        </p:nvSpPr>
        <p:spPr/>
        <p:txBody>
          <a:bodyPr>
            <a:normAutofit fontScale="92500" lnSpcReduction="10000"/>
          </a:bodyPr>
          <a:lstStyle/>
          <a:p>
            <a:r>
              <a:rPr lang="en-US" altLang="en-US" dirty="0"/>
              <a:t>Most of the time, greater precision leads to better accuracy, but this is not always true.</a:t>
            </a:r>
          </a:p>
          <a:p>
            <a:pPr lvl="1"/>
            <a:r>
              <a:rPr lang="en-US" altLang="en-US" dirty="0"/>
              <a:t>For example: 3.1333 is a value of pi that is accurate to two digits, but has 5 digits of precision.</a:t>
            </a:r>
          </a:p>
          <a:p>
            <a:r>
              <a:rPr lang="en-US" altLang="en-US" dirty="0"/>
              <a:t>There are other problems with floating point numbers.</a:t>
            </a:r>
          </a:p>
          <a:p>
            <a:r>
              <a:rPr lang="en-US" altLang="en-US" dirty="0"/>
              <a:t>Because of truncated bits, you cannot always assume that a particular floating point operation is commutative or distributive.</a:t>
            </a:r>
          </a:p>
        </p:txBody>
      </p:sp>
    </p:spTree>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3" name="Rectangle 5"/>
          <p:cNvSpPr>
            <a:spLocks noGrp="1" noChangeArrowheads="1"/>
          </p:cNvSpPr>
          <p:nvPr>
            <p:ph type="title"/>
          </p:nvPr>
        </p:nvSpPr>
        <p:spPr/>
        <p:txBody>
          <a:bodyPr>
            <a:normAutofit fontScale="90000"/>
          </a:bodyPr>
          <a:lstStyle/>
          <a:p>
            <a:r>
              <a:rPr lang="en-US" altLang="en-US" dirty="0"/>
              <a:t>2.5 Floating-Point Representation </a:t>
            </a:r>
            <a:br>
              <a:rPr lang="en-US" altLang="en-US" dirty="0"/>
            </a:br>
            <a:r>
              <a:rPr lang="en-US" altLang="en-US" dirty="0"/>
              <a:t>(33 of 33)</a:t>
            </a:r>
          </a:p>
        </p:txBody>
      </p:sp>
      <p:sp>
        <p:nvSpPr>
          <p:cNvPr id="411650" name="Rectangle 2"/>
          <p:cNvSpPr>
            <a:spLocks noGrp="1" noChangeArrowheads="1"/>
          </p:cNvSpPr>
          <p:nvPr>
            <p:ph idx="1"/>
          </p:nvPr>
        </p:nvSpPr>
        <p:spPr/>
        <p:txBody>
          <a:bodyPr>
            <a:normAutofit fontScale="85000" lnSpcReduction="20000"/>
          </a:bodyPr>
          <a:lstStyle/>
          <a:p>
            <a:r>
              <a:rPr lang="en-US" altLang="en-US" dirty="0"/>
              <a:t>This means that we cannot assume:</a:t>
            </a:r>
          </a:p>
          <a:p>
            <a:pPr lvl="2"/>
            <a:r>
              <a:rPr lang="en-US" altLang="en-US" dirty="0"/>
              <a:t>(a + b) + c = a + (b + c)  or</a:t>
            </a:r>
          </a:p>
          <a:p>
            <a:pPr lvl="2"/>
            <a:r>
              <a:rPr lang="en-US" altLang="en-US" dirty="0"/>
              <a:t>a*(b + c) = ab + ac</a:t>
            </a:r>
          </a:p>
          <a:p>
            <a:r>
              <a:rPr lang="en-US" altLang="en-US" dirty="0"/>
              <a:t>Moreover, to test a floating point value for equality to some other number, it is best to declare a “nearness to x” epsilon value.  For example, instead of checking to see if floating point x is equal to 2 as follows:</a:t>
            </a:r>
          </a:p>
          <a:p>
            <a:pPr lvl="1"/>
            <a:r>
              <a:rPr lang="en-US" altLang="en-US" dirty="0"/>
              <a:t>			if x = 2 then … </a:t>
            </a:r>
          </a:p>
          <a:p>
            <a:pPr lvl="1"/>
            <a:r>
              <a:rPr lang="en-US" altLang="en-US" dirty="0"/>
              <a:t>it is better to use:</a:t>
            </a:r>
          </a:p>
          <a:p>
            <a:pPr lvl="2"/>
            <a:r>
              <a:rPr lang="en-US" altLang="en-US" dirty="0"/>
              <a:t>		if (abs(x - 2) &lt; epsilon) then ... </a:t>
            </a:r>
          </a:p>
          <a:p>
            <a:pPr lvl="2"/>
            <a:r>
              <a:rPr lang="en-US" altLang="en-US" dirty="0"/>
              <a:t>(assuming we have epsilon defined correctly!)</a:t>
            </a:r>
          </a:p>
        </p:txBody>
      </p:sp>
    </p:spTree>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3610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3"/>
          <p:cNvSpPr>
            <a:spLocks noGrp="1" noChangeArrowheads="1"/>
          </p:cNvSpPr>
          <p:nvPr>
            <p:ph type="title"/>
          </p:nvPr>
        </p:nvSpPr>
        <p:spPr/>
        <p:txBody>
          <a:bodyPr/>
          <a:lstStyle/>
          <a:p>
            <a:r>
              <a:rPr lang="en-US" altLang="en-US" dirty="0"/>
              <a:t>2.6 Character Codes (1 of 6)</a:t>
            </a:r>
          </a:p>
        </p:txBody>
      </p:sp>
      <p:sp>
        <p:nvSpPr>
          <p:cNvPr id="293890" name="Rectangle 2"/>
          <p:cNvSpPr>
            <a:spLocks noGrp="1" noChangeArrowheads="1"/>
          </p:cNvSpPr>
          <p:nvPr>
            <p:ph idx="1"/>
          </p:nvPr>
        </p:nvSpPr>
        <p:spPr/>
        <p:txBody>
          <a:bodyPr>
            <a:normAutofit fontScale="92500" lnSpcReduction="20000"/>
          </a:bodyPr>
          <a:lstStyle/>
          <a:p>
            <a:r>
              <a:rPr lang="en-US" altLang="en-US" dirty="0"/>
              <a:t>Calculations aren’t useful until their results can be displayed in a manner that is meaningful to people.</a:t>
            </a:r>
          </a:p>
          <a:p>
            <a:r>
              <a:rPr lang="en-US" altLang="en-US" dirty="0"/>
              <a:t>We also need to store the results of calculations, and provide a means for data input.</a:t>
            </a:r>
          </a:p>
          <a:p>
            <a:r>
              <a:rPr lang="en-US" altLang="en-US" dirty="0"/>
              <a:t>Thus, human-understandable characters must be converted to computer-understandable bit patterns using some sort of character encoding scheme.</a:t>
            </a:r>
          </a:p>
        </p:txBody>
      </p:sp>
    </p:spTree>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41" name="Rectangle 5"/>
          <p:cNvSpPr>
            <a:spLocks noGrp="1" noChangeArrowheads="1"/>
          </p:cNvSpPr>
          <p:nvPr>
            <p:ph type="title"/>
          </p:nvPr>
        </p:nvSpPr>
        <p:spPr/>
        <p:txBody>
          <a:bodyPr/>
          <a:lstStyle/>
          <a:p>
            <a:r>
              <a:rPr lang="en-US" altLang="en-US" dirty="0"/>
              <a:t>2.6 Character Codes (2 of 6)</a:t>
            </a:r>
          </a:p>
        </p:txBody>
      </p:sp>
      <p:sp>
        <p:nvSpPr>
          <p:cNvPr id="295938" name="Rectangle 2"/>
          <p:cNvSpPr>
            <a:spLocks noGrp="1" noChangeArrowheads="1"/>
          </p:cNvSpPr>
          <p:nvPr>
            <p:ph idx="1"/>
          </p:nvPr>
        </p:nvSpPr>
        <p:spPr/>
        <p:txBody>
          <a:bodyPr>
            <a:normAutofit fontScale="92500" lnSpcReduction="20000"/>
          </a:bodyPr>
          <a:lstStyle/>
          <a:p>
            <a:r>
              <a:rPr lang="en-US" altLang="en-US" dirty="0"/>
              <a:t>As computers have evolved, character codes have evolved.</a:t>
            </a:r>
          </a:p>
          <a:p>
            <a:r>
              <a:rPr lang="en-US" altLang="en-US" dirty="0"/>
              <a:t>Larger computer memories and storage devices permit richer character codes.</a:t>
            </a:r>
          </a:p>
          <a:p>
            <a:r>
              <a:rPr lang="en-US" altLang="en-US" dirty="0"/>
              <a:t>The earliest computer coding systems used six bits.</a:t>
            </a:r>
          </a:p>
          <a:p>
            <a:r>
              <a:rPr lang="en-US" altLang="en-US" dirty="0"/>
              <a:t>Binary-coded </a:t>
            </a:r>
            <a:r>
              <a:rPr lang="en-US" altLang="en-US" dirty="0" smtClean="0"/>
              <a:t>decimal interchange code </a:t>
            </a:r>
            <a:r>
              <a:rPr lang="en-US" altLang="en-US" dirty="0"/>
              <a:t>(</a:t>
            </a:r>
            <a:r>
              <a:rPr lang="en-US" altLang="en-US" dirty="0" smtClean="0"/>
              <a:t>BCDIC) </a:t>
            </a:r>
            <a:r>
              <a:rPr lang="en-US" altLang="en-US" dirty="0"/>
              <a:t>was one of these </a:t>
            </a:r>
            <a:r>
              <a:rPr lang="en-US" altLang="en-US" dirty="0" smtClean="0"/>
              <a:t>early 6-bit </a:t>
            </a:r>
            <a:r>
              <a:rPr lang="en-US" altLang="en-US" dirty="0"/>
              <a:t>codes. It was used by IBM mainframes in the 1950s and 1960s.</a:t>
            </a:r>
          </a:p>
        </p:txBody>
      </p:sp>
    </p:spTree>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7" name="Rectangle 5"/>
          <p:cNvSpPr>
            <a:spLocks noGrp="1" noChangeArrowheads="1"/>
          </p:cNvSpPr>
          <p:nvPr>
            <p:ph type="title"/>
          </p:nvPr>
        </p:nvSpPr>
        <p:spPr/>
        <p:txBody>
          <a:bodyPr/>
          <a:lstStyle/>
          <a:p>
            <a:r>
              <a:rPr lang="en-US" altLang="en-US" dirty="0"/>
              <a:t>2.6 Character Codes (3 of 6)</a:t>
            </a:r>
          </a:p>
        </p:txBody>
      </p:sp>
      <p:sp>
        <p:nvSpPr>
          <p:cNvPr id="300034" name="Rectangle 2"/>
          <p:cNvSpPr>
            <a:spLocks noGrp="1" noChangeArrowheads="1"/>
          </p:cNvSpPr>
          <p:nvPr>
            <p:ph idx="1"/>
          </p:nvPr>
        </p:nvSpPr>
        <p:spPr/>
        <p:txBody>
          <a:bodyPr>
            <a:normAutofit fontScale="92500" lnSpcReduction="20000"/>
          </a:bodyPr>
          <a:lstStyle/>
          <a:p>
            <a:r>
              <a:rPr lang="en-US" altLang="en-US" dirty="0"/>
              <a:t>In 1964, </a:t>
            </a:r>
            <a:r>
              <a:rPr lang="en-US" altLang="en-US" dirty="0" smtClean="0"/>
              <a:t>BCDIC </a:t>
            </a:r>
            <a:r>
              <a:rPr lang="en-US" altLang="en-US" dirty="0"/>
              <a:t>was extended to an 8-bit code, Extended Binary-Coded Decimal Interchange Code (EBCDIC).</a:t>
            </a:r>
          </a:p>
          <a:p>
            <a:r>
              <a:rPr lang="en-US" altLang="en-US" dirty="0"/>
              <a:t>EBCDIC was one of the first widely-used computer codes that supported upper and lowercase alphabetic characters, in addition to special characters, such as punctuation and control characters.</a:t>
            </a:r>
          </a:p>
          <a:p>
            <a:r>
              <a:rPr lang="en-US" altLang="en-US" dirty="0"/>
              <a:t>EBCDIC and BCD are still in use by IBM mainframes today. </a:t>
            </a: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ECOA_Mstr.pot">
  <a:themeElements>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COA_Mstr.pot">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altLang="en-US" sz="2000" b="0" i="0" u="sng" strike="noStrike" cap="none" normalizeH="0" baseline="3000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15000"/>
          </a:spcBef>
          <a:spcAft>
            <a:spcPct val="0"/>
          </a:spcAft>
          <a:buClrTx/>
          <a:buSzTx/>
          <a:buFontTx/>
          <a:buNone/>
          <a:tabLst/>
          <a:defRPr kumimoji="0" lang="en-US" altLang="en-US" sz="2000" b="0" i="0" u="sng" strike="noStrike" cap="none" normalizeH="0" baseline="30000" smtClean="0">
            <a:ln>
              <a:noFill/>
            </a:ln>
            <a:solidFill>
              <a:schemeClr val="tx1"/>
            </a:solidFill>
            <a:effectLst/>
            <a:latin typeface="Times New Roman" pitchFamily="18" charset="0"/>
          </a:defRPr>
        </a:defPPr>
      </a:lstStyle>
    </a:lnDef>
  </a:objectDefaults>
  <a:extraClrSchemeLst>
    <a:extraClrScheme>
      <a:clrScheme name="ECOA_Mstr.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OA_Mstr.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OA_Mstr.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OA_Mstr.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OA_Mstr.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OA_Mstr.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OA_Mstr.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0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1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1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2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3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4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5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6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7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8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0.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1.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2.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3.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4.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5.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6.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7.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8.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ppt/theme/themeOverride99.xml><?xml version="1.0" encoding="utf-8"?>
<a:themeOverride xmlns:a="http://schemas.openxmlformats.org/drawingml/2006/main">
  <a:clrScheme name="">
    <a:dk1>
      <a:srgbClr val="000000"/>
    </a:dk1>
    <a:lt1>
      <a:srgbClr val="D9F1FF"/>
    </a:lt1>
    <a:dk2>
      <a:srgbClr val="000000"/>
    </a:dk2>
    <a:lt2>
      <a:srgbClr val="808080"/>
    </a:lt2>
    <a:accent1>
      <a:srgbClr val="00CC99"/>
    </a:accent1>
    <a:accent2>
      <a:srgbClr val="3333CC"/>
    </a:accent2>
    <a:accent3>
      <a:srgbClr val="E9F7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Office\Templates\ECOA_Mstr.pot</Template>
  <TotalTime>14708</TotalTime>
  <Words>8821</Words>
  <Application>Microsoft Macintosh PowerPoint</Application>
  <PresentationFormat>On-screen Show (4:3)</PresentationFormat>
  <Paragraphs>835</Paragraphs>
  <Slides>130</Slides>
  <Notes>125</Notes>
  <HiddenSlides>0</HiddenSlides>
  <MMClips>0</MMClips>
  <ScaleCrop>false</ScaleCrop>
  <HeadingPairs>
    <vt:vector size="4" baseType="variant">
      <vt:variant>
        <vt:lpstr>Theme</vt:lpstr>
      </vt:variant>
      <vt:variant>
        <vt:i4>1</vt:i4>
      </vt:variant>
      <vt:variant>
        <vt:lpstr>Slide Titles</vt:lpstr>
      </vt:variant>
      <vt:variant>
        <vt:i4>130</vt:i4>
      </vt:variant>
    </vt:vector>
  </HeadingPairs>
  <TitlesOfParts>
    <vt:vector size="131" baseType="lpstr">
      <vt:lpstr>ECOA_Mstr.pot</vt:lpstr>
      <vt:lpstr>Chapter 2</vt:lpstr>
      <vt:lpstr>Objectives (1 of 2)</vt:lpstr>
      <vt:lpstr>Objectives (2 of 2)</vt:lpstr>
      <vt:lpstr>2.1 Introduction (1 of 2)</vt:lpstr>
      <vt:lpstr>2.1 Introduction (2 of 2)</vt:lpstr>
      <vt:lpstr>2.2 Positional Numbering Systems  (1 of 3)</vt:lpstr>
      <vt:lpstr>2.2 Positional Numbering Systems  (2 of 3)</vt:lpstr>
      <vt:lpstr>2.2 Positional Numbering Systems  (3 of 3)</vt:lpstr>
      <vt:lpstr>2.3 Converting Between Bases (1 of 19)</vt:lpstr>
      <vt:lpstr>2.3 Converting Between Bases (2 of 19)</vt:lpstr>
      <vt:lpstr>2.3 Converting Between Bases (3 of 19)</vt:lpstr>
      <vt:lpstr>2.3 Converting Between Bases (4 of 19)</vt:lpstr>
      <vt:lpstr>2.3 Converting Between Bases (5 of 19)</vt:lpstr>
      <vt:lpstr>2.3 Converting Between Bases (6 of 19)</vt:lpstr>
      <vt:lpstr>2.3 Converting Between Bases (7 of 19)</vt:lpstr>
      <vt:lpstr>2.3 Converting Between Bases (8 of 19)</vt:lpstr>
      <vt:lpstr>2.3 Converting Between Bases (9 of 19)</vt:lpstr>
      <vt:lpstr>2.3 Converting Between Bases (10 of 19)</vt:lpstr>
      <vt:lpstr>2.3 Converting Between Bases (11 of 19)</vt:lpstr>
      <vt:lpstr>2.3 Converting Between Bases (12 of 19)</vt:lpstr>
      <vt:lpstr>2.3 Converting Between Bases (13 of 19)</vt:lpstr>
      <vt:lpstr>2.3 Converting Between Bases (14 of 19)</vt:lpstr>
      <vt:lpstr>2.3 Converting Between  Bases (15 of 19)</vt:lpstr>
      <vt:lpstr>2.3 Converting Between Bases (16 of 19)</vt:lpstr>
      <vt:lpstr>2.3 Converting Between Bases (17 of 19)</vt:lpstr>
      <vt:lpstr>2.3 Converting Between Bases (18 of 19)</vt:lpstr>
      <vt:lpstr>2.3 Converting Between Bases (19 of 19)</vt:lpstr>
      <vt:lpstr>2.4 Signed Integer Representation  (1 of 35)</vt:lpstr>
      <vt:lpstr>2.4 Signed Integer Representation  (2 of 35)</vt:lpstr>
      <vt:lpstr>2.4 Signed Integer Representation  (3 of 35)</vt:lpstr>
      <vt:lpstr>2.4 Signed Integer Representation (4 of 35)</vt:lpstr>
      <vt:lpstr>2.4 Signed Integer Representation  (5 of 35)</vt:lpstr>
      <vt:lpstr>2.4 Signed Integer Representation  (6 of 35)</vt:lpstr>
      <vt:lpstr>2.4 Signed Integer Representation  (7 of 35)</vt:lpstr>
      <vt:lpstr>2.4 Signed Integer Representation  (8 of 35)</vt:lpstr>
      <vt:lpstr>2.4 Signed Integer Representation  (9 of 35)</vt:lpstr>
      <vt:lpstr>2.4 Signed Integer Representation  (10 of 35)</vt:lpstr>
      <vt:lpstr>2.4 Signed Integer Representation  (11 of 35)</vt:lpstr>
      <vt:lpstr>2.4 Signed Integer Representation  (12 of 35)</vt:lpstr>
      <vt:lpstr>2.4 Signed Integer Representation  (13 of 35)</vt:lpstr>
      <vt:lpstr>2.4 Signed Integer Representation  (14 of 35)</vt:lpstr>
      <vt:lpstr>2.4 Signed Integer Representation  (15 of 35)</vt:lpstr>
      <vt:lpstr>2.4 Signed Integer Representation  (16 of 35)</vt:lpstr>
      <vt:lpstr>2.4 Signed Integer Representation  (17 of 35)</vt:lpstr>
      <vt:lpstr>2.4 Signed Integer Representation  (18 of 35)</vt:lpstr>
      <vt:lpstr>2.4 Signed Integer Representation  (19 of 35)</vt:lpstr>
      <vt:lpstr>2.4 Signed Integer Representation  (20 of 35)</vt:lpstr>
      <vt:lpstr>2.4 Signed Integer Representation  (21 of 35)</vt:lpstr>
      <vt:lpstr>2.4 Signed Integer Representation  (22 of 35)</vt:lpstr>
      <vt:lpstr>2.4 Signed Integer Representation  (23 of 35)</vt:lpstr>
      <vt:lpstr>2.4 Signed Integer Representation  (24 of 35)</vt:lpstr>
      <vt:lpstr>2.4 Signed Integer Representation  (25 of 35)</vt:lpstr>
      <vt:lpstr>2.4 Signed Integer Representation  (26 of 35)</vt:lpstr>
      <vt:lpstr>2.4 Signed Integer Representation  (27 of 35)</vt:lpstr>
      <vt:lpstr>2.4 Signed Integer Representation  (28 of 35)</vt:lpstr>
      <vt:lpstr>2.4 Signed Integer Representation  (29 of 35)</vt:lpstr>
      <vt:lpstr>2.4 Signed Integer Representation  (30 of 35)</vt:lpstr>
      <vt:lpstr>2.4 Signed Integer Representation  (31 of 35)</vt:lpstr>
      <vt:lpstr>2.4 Signed Integer Representation  (32 of 35)</vt:lpstr>
      <vt:lpstr>2.4 Signed Integer Representation  (33 of 35)</vt:lpstr>
      <vt:lpstr>2.4 Signed Integer Representation  (34 of 35)</vt:lpstr>
      <vt:lpstr>2.4 Signed Integer Representation  (35 of 35)</vt:lpstr>
      <vt:lpstr>2.5 Floating-Point Representation  (1 of 33)</vt:lpstr>
      <vt:lpstr>2.5 Floating-Point Representation  (2 of 33)</vt:lpstr>
      <vt:lpstr>2.5 Floating-Point Representation  (3 of 33)</vt:lpstr>
      <vt:lpstr>2.5 Floating-Point Representation  (4 of 33)</vt:lpstr>
      <vt:lpstr>2.5 Floating-Point Representation  (5 of 33)</vt:lpstr>
      <vt:lpstr>2.5 Floating-Point Representation  (6 of 33)</vt:lpstr>
      <vt:lpstr>2.5 Floating-Point Representation  (7 of 33)</vt:lpstr>
      <vt:lpstr>2.5 Floating-Point Representation  (8 of 33)</vt:lpstr>
      <vt:lpstr>2.5 Floating-Point Representation  (9 of 33)</vt:lpstr>
      <vt:lpstr>2.5 Floating-Point Representation  (10 of 33)</vt:lpstr>
      <vt:lpstr>2.5 Floating-Point Representation  (11 of 33)</vt:lpstr>
      <vt:lpstr>2.5 Floating-Point Representation  (12 of 33)</vt:lpstr>
      <vt:lpstr>2.5 Floating-Point Representation  (13 of 33)</vt:lpstr>
      <vt:lpstr>2.5 Floating-Point Representation  (15 of 33)</vt:lpstr>
      <vt:lpstr>2.5 Floating-Point Representation  (15 of 33)</vt:lpstr>
      <vt:lpstr>2.5 Floating-Point Representation  (16 of 33)</vt:lpstr>
      <vt:lpstr>2.5 Floating-Point Representation  (17 of 33)</vt:lpstr>
      <vt:lpstr>2.5 Floating-Point Representation  (18 of 33)</vt:lpstr>
      <vt:lpstr>2.5 Floating-Point Representation  (19 of 33)</vt:lpstr>
      <vt:lpstr>2.5 Floating-Point Representation  (20 of 33)</vt:lpstr>
      <vt:lpstr>2.5 Floating-Point Representation  (21 of 33)</vt:lpstr>
      <vt:lpstr>2.5 Floating-Point Representation  (22 of 33)</vt:lpstr>
      <vt:lpstr>PowerPoint Presentation</vt:lpstr>
      <vt:lpstr>2.5 Floating-Point Representation  (24 of 33)</vt:lpstr>
      <vt:lpstr>2.5 Floating-Point Representation  (25 of 33)</vt:lpstr>
      <vt:lpstr>2.5 Floating-Point Representation  (26 of 33)</vt:lpstr>
      <vt:lpstr>2.5 Floating-Point Representation  (27 of 33)</vt:lpstr>
      <vt:lpstr>2.5 Floating-Point Representation  (28 of 33)</vt:lpstr>
      <vt:lpstr>2.5 Floating-Point Representation  (29 of 33)</vt:lpstr>
      <vt:lpstr>2.5 Floating-Point Representation  (30 of 33)</vt:lpstr>
      <vt:lpstr>2.5 Floating-Point Representation  (31 of 33)</vt:lpstr>
      <vt:lpstr>2.5 Floating-Point Representation  (32 of 33)</vt:lpstr>
      <vt:lpstr>2.5 Floating-Point Representation  (33 of 33)</vt:lpstr>
      <vt:lpstr>PowerPoint Presentation</vt:lpstr>
      <vt:lpstr>2.6 Character Codes (1 of 6)</vt:lpstr>
      <vt:lpstr>2.6 Character Codes (2 of 6)</vt:lpstr>
      <vt:lpstr>2.6 Character Codes (3 of 6)</vt:lpstr>
      <vt:lpstr>2.6 Character Codes (4 of 6)</vt:lpstr>
      <vt:lpstr>2.6 Character Codes (5 of 6)</vt:lpstr>
      <vt:lpstr>2.6 Character Codes (6 of 6)</vt:lpstr>
      <vt:lpstr>PowerPoint Presentation</vt:lpstr>
      <vt:lpstr>2.7 Error Detection and Correction  (1 of 25)</vt:lpstr>
      <vt:lpstr>2.7 Error Detection and Correction  (2 of 25)</vt:lpstr>
      <vt:lpstr>2.7 Error Detection and Correction  (3 of 25)</vt:lpstr>
      <vt:lpstr>2.7 Error Detection and Correction  (4 of 25)</vt:lpstr>
      <vt:lpstr>2.7 Error Detection and Correction  (5 of 25)</vt:lpstr>
      <vt:lpstr>2.7 Error Detection and Correction  (6 of 25)</vt:lpstr>
      <vt:lpstr>2.7 Error Detection and Correction  (7 of 25)</vt:lpstr>
      <vt:lpstr>2.7 Error Detection and Correction  (8 of 25)</vt:lpstr>
      <vt:lpstr>2.7 Error Detection and Correction  (9 of 25)</vt:lpstr>
      <vt:lpstr>2.7 Error Detection and Correction  (10 of 25)</vt:lpstr>
      <vt:lpstr>2.7 Error Detection and Correction  (11 of 25)</vt:lpstr>
      <vt:lpstr>2.7 Error Detection and Correction  (12 of 25)</vt:lpstr>
      <vt:lpstr>2.7 Error Detection and Correction  (13 of 25)</vt:lpstr>
      <vt:lpstr>2.7 Error Detection and Correction  (14 of 25)</vt:lpstr>
      <vt:lpstr>2.7 Error Detection and Correction  (15 of 25)</vt:lpstr>
      <vt:lpstr>2.7 Error Detection and Correction  (16 of 25)</vt:lpstr>
      <vt:lpstr>2.7 Error Detection and Correction  (17 of 25)</vt:lpstr>
      <vt:lpstr>2.7 Error Detection and Correction  (18 of 25)</vt:lpstr>
      <vt:lpstr>2.7 Error Detection and Correction  (19 of 25)</vt:lpstr>
      <vt:lpstr>2.7 Error Detection and Correction  (20 of 25)</vt:lpstr>
      <vt:lpstr>2.7 Error Detection and Correction  (21 of 25)</vt:lpstr>
      <vt:lpstr>2.7 Error Detection and Correction  (22 of 25)</vt:lpstr>
      <vt:lpstr>2.7 Error Detection and Correction  (23 of 25)</vt:lpstr>
      <vt:lpstr>2.7 Error Detection and Correction  (24 of 25)</vt:lpstr>
      <vt:lpstr>2.7 Error Detection and Correction  (25 of 25)</vt:lpstr>
      <vt:lpstr>Conclusion (1 of 2)</vt:lpstr>
      <vt:lpstr>Conclusion (2 of 2)</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Null &amp; Lobur</dc:creator>
  <cp:lastModifiedBy>Marius Silaghi</cp:lastModifiedBy>
  <cp:revision>353</cp:revision>
  <dcterms:created xsi:type="dcterms:W3CDTF">2002-11-19T23:57:00Z</dcterms:created>
  <dcterms:modified xsi:type="dcterms:W3CDTF">2020-08-30T14:55:08Z</dcterms:modified>
</cp:coreProperties>
</file>